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1" r:id="rId3"/>
    <p:sldMasterId id="2147483673" r:id="rId4"/>
  </p:sldMasterIdLst>
  <p:sldIdLst>
    <p:sldId id="256" r:id="rId5"/>
    <p:sldId id="275" r:id="rId6"/>
    <p:sldId id="276" r:id="rId7"/>
    <p:sldId id="277" r:id="rId8"/>
    <p:sldId id="260" r:id="rId9"/>
    <p:sldId id="273" r:id="rId10"/>
    <p:sldId id="274" r:id="rId11"/>
    <p:sldId id="271" r:id="rId12"/>
    <p:sldId id="272" r:id="rId13"/>
    <p:sldId id="258" r:id="rId14"/>
    <p:sldId id="259" r:id="rId15"/>
    <p:sldId id="261" r:id="rId16"/>
    <p:sldId id="262" r:id="rId17"/>
    <p:sldId id="263" r:id="rId18"/>
    <p:sldId id="265" r:id="rId19"/>
    <p:sldId id="266" r:id="rId20"/>
    <p:sldId id="267" r:id="rId21"/>
    <p:sldId id="268" r:id="rId22"/>
    <p:sldId id="269" r:id="rId23"/>
    <p:sldId id="270"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21967F06-A1FF-4099-AE4F-13654C124AE1}">
          <p14:sldIdLst>
            <p14:sldId id="256"/>
          </p14:sldIdLst>
        </p14:section>
        <p14:section name="Section sans titre" id="{AF32A1C2-DF69-43A0-937E-2691F57707E1}">
          <p14:sldIdLst>
            <p14:sldId id="275"/>
            <p14:sldId id="276"/>
            <p14:sldId id="277"/>
            <p14:sldId id="260"/>
            <p14:sldId id="273"/>
            <p14:sldId id="274"/>
            <p14:sldId id="271"/>
            <p14:sldId id="272"/>
            <p14:sldId id="258"/>
            <p14:sldId id="259"/>
            <p14:sldId id="261"/>
            <p14:sldId id="262"/>
            <p14:sldId id="263"/>
            <p14:sldId id="265"/>
            <p14:sldId id="266"/>
            <p14:sldId id="267"/>
            <p14:sldId id="268"/>
            <p14:sldId id="269"/>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9" autoAdjust="0"/>
    <p:restoredTop sz="94660"/>
  </p:normalViewPr>
  <p:slideViewPr>
    <p:cSldViewPr snapToGrid="0">
      <p:cViewPr varScale="1">
        <p:scale>
          <a:sx n="54" d="100"/>
          <a:sy n="54" d="100"/>
        </p:scale>
        <p:origin x="120"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511E0D1B-685E-47D8-8438-EE5477B2FD1A}"/>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1576814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241163-825E-44B9-B433-53F418D86F51}"/>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B7A71E0-81DA-4FD6-8DEF-BAF611BBCAB1}"/>
              </a:ext>
            </a:extLst>
          </p:cNvPr>
          <p:cNvSpPr>
            <a:spLocks noGrp="1"/>
          </p:cNvSpPr>
          <p:nvPr>
            <p:ph type="body" orient="vert" idx="1"/>
          </p:nvPr>
        </p:nvSpPr>
        <p:spPr>
          <a:xfrm>
            <a:off x="838200" y="1825625"/>
            <a:ext cx="10515600" cy="4351338"/>
          </a:xfrm>
          <a:prstGeom prst="rect">
            <a:avLst/>
          </a:prstGeo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8C2E3AC-F5F3-4B57-9473-A72855FF67E6}"/>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05/12/2018</a:t>
            </a:fld>
            <a:endParaRPr lang="fr-FR"/>
          </a:p>
        </p:txBody>
      </p:sp>
      <p:sp>
        <p:nvSpPr>
          <p:cNvPr id="5" name="Espace réservé du pied de page 4">
            <a:extLst>
              <a:ext uri="{FF2B5EF4-FFF2-40B4-BE49-F238E27FC236}">
                <a16:creationId xmlns:a16="http://schemas.microsoft.com/office/drawing/2014/main" id="{25852936-91E3-4D4D-9427-AA9A7C31BC56}"/>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310F6CE7-593A-4F0A-8B32-51B8DB2AA671}"/>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987894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BFF6A10-876C-4CF9-A16E-4EC8D6168282}"/>
              </a:ext>
            </a:extLst>
          </p:cNvPr>
          <p:cNvSpPr>
            <a:spLocks noGrp="1"/>
          </p:cNvSpPr>
          <p:nvPr>
            <p:ph type="title" orient="vert"/>
          </p:nvPr>
        </p:nvSpPr>
        <p:spPr>
          <a:xfrm>
            <a:off x="8724900" y="365125"/>
            <a:ext cx="2628900" cy="5811838"/>
          </a:xfrm>
          <a:prstGeom prst="rect">
            <a:avLst/>
          </a:prstGeo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CD6ED6C-E727-47D4-B1C7-4E72DD54AE85}"/>
              </a:ext>
            </a:extLst>
          </p:cNvPr>
          <p:cNvSpPr>
            <a:spLocks noGrp="1"/>
          </p:cNvSpPr>
          <p:nvPr>
            <p:ph type="body" orient="vert" idx="1"/>
          </p:nvPr>
        </p:nvSpPr>
        <p:spPr>
          <a:xfrm>
            <a:off x="838200" y="365125"/>
            <a:ext cx="7734300" cy="5811838"/>
          </a:xfrm>
          <a:prstGeom prst="rect">
            <a:avLst/>
          </a:prstGeo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0631A5D-A970-4569-9373-6DE19C326DF5}"/>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05/12/2018</a:t>
            </a:fld>
            <a:endParaRPr lang="fr-FR"/>
          </a:p>
        </p:txBody>
      </p:sp>
      <p:sp>
        <p:nvSpPr>
          <p:cNvPr id="5" name="Espace réservé du pied de page 4">
            <a:extLst>
              <a:ext uri="{FF2B5EF4-FFF2-40B4-BE49-F238E27FC236}">
                <a16:creationId xmlns:a16="http://schemas.microsoft.com/office/drawing/2014/main" id="{4869652C-00DD-4A70-9628-7EBF66253C11}"/>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45C9F081-6643-4DE5-A9FF-2551183E0ACC}"/>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252815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BA41C0-37DF-4380-84DA-0B617F5D968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0A92ED1-35A2-433C-8A29-5A9915E505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80AFB64-F828-4D25-BBC8-00B747CDDEDE}"/>
              </a:ext>
            </a:extLst>
          </p:cNvPr>
          <p:cNvSpPr>
            <a:spLocks noGrp="1"/>
          </p:cNvSpPr>
          <p:nvPr>
            <p:ph type="dt" sz="half" idx="10"/>
          </p:nvPr>
        </p:nvSpPr>
        <p:spPr/>
        <p:txBody>
          <a:bodyPr/>
          <a:lstStyle/>
          <a:p>
            <a:fld id="{9EAB9BB6-EBAA-4E73-B187-6B238E06E3F4}" type="datetimeFigureOut">
              <a:rPr lang="fr-FR" smtClean="0"/>
              <a:t>05/12/2018</a:t>
            </a:fld>
            <a:endParaRPr lang="fr-FR"/>
          </a:p>
        </p:txBody>
      </p:sp>
      <p:sp>
        <p:nvSpPr>
          <p:cNvPr id="5" name="Espace réservé du pied de page 4">
            <a:extLst>
              <a:ext uri="{FF2B5EF4-FFF2-40B4-BE49-F238E27FC236}">
                <a16:creationId xmlns:a16="http://schemas.microsoft.com/office/drawing/2014/main" id="{330D6502-31DF-4564-8B50-AD1FB9C64EC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A63E25B-CEAD-4267-BF8E-C564C4C952E4}"/>
              </a:ext>
            </a:extLst>
          </p:cNvPr>
          <p:cNvSpPr>
            <a:spLocks noGrp="1"/>
          </p:cNvSpPr>
          <p:nvPr>
            <p:ph type="sldNum" sz="quarter" idx="12"/>
          </p:nvPr>
        </p:nvSpPr>
        <p:spPr/>
        <p:txBody>
          <a:bodyPr/>
          <a:lstStyle/>
          <a:p>
            <a:fld id="{98671D7C-B247-4D34-ABB2-4F8EFD0F91FA}" type="slidenum">
              <a:rPr lang="fr-FR" smtClean="0"/>
              <a:t>‹N°›</a:t>
            </a:fld>
            <a:endParaRPr lang="fr-FR"/>
          </a:p>
        </p:txBody>
      </p:sp>
    </p:spTree>
    <p:extLst>
      <p:ext uri="{BB962C8B-B14F-4D97-AF65-F5344CB8AC3E}">
        <p14:creationId xmlns:p14="http://schemas.microsoft.com/office/powerpoint/2010/main" val="3391477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21BF15-428C-4D17-9349-FDC766B417D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1EF72B0-9781-4436-897D-E6BC66C6855D}"/>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D4D7228-AB0A-4BBE-B316-B64B8714D8A1}"/>
              </a:ext>
            </a:extLst>
          </p:cNvPr>
          <p:cNvSpPr>
            <a:spLocks noGrp="1"/>
          </p:cNvSpPr>
          <p:nvPr>
            <p:ph type="dt" sz="half" idx="10"/>
          </p:nvPr>
        </p:nvSpPr>
        <p:spPr/>
        <p:txBody>
          <a:bodyPr/>
          <a:lstStyle/>
          <a:p>
            <a:fld id="{9EAB9BB6-EBAA-4E73-B187-6B238E06E3F4}" type="datetimeFigureOut">
              <a:rPr lang="fr-FR" smtClean="0"/>
              <a:t>05/12/2018</a:t>
            </a:fld>
            <a:endParaRPr lang="fr-FR"/>
          </a:p>
        </p:txBody>
      </p:sp>
      <p:sp>
        <p:nvSpPr>
          <p:cNvPr id="5" name="Espace réservé du pied de page 4">
            <a:extLst>
              <a:ext uri="{FF2B5EF4-FFF2-40B4-BE49-F238E27FC236}">
                <a16:creationId xmlns:a16="http://schemas.microsoft.com/office/drawing/2014/main" id="{F5A454CA-E744-4606-AB9D-C25E256720C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8054695-BAE0-47F1-872F-CB738392D988}"/>
              </a:ext>
            </a:extLst>
          </p:cNvPr>
          <p:cNvSpPr>
            <a:spLocks noGrp="1"/>
          </p:cNvSpPr>
          <p:nvPr>
            <p:ph type="sldNum" sz="quarter" idx="12"/>
          </p:nvPr>
        </p:nvSpPr>
        <p:spPr/>
        <p:txBody>
          <a:bodyPr/>
          <a:lstStyle/>
          <a:p>
            <a:fld id="{98671D7C-B247-4D34-ABB2-4F8EFD0F91FA}" type="slidenum">
              <a:rPr lang="fr-FR" smtClean="0"/>
              <a:t>‹N°›</a:t>
            </a:fld>
            <a:endParaRPr lang="fr-FR"/>
          </a:p>
        </p:txBody>
      </p:sp>
    </p:spTree>
    <p:extLst>
      <p:ext uri="{BB962C8B-B14F-4D97-AF65-F5344CB8AC3E}">
        <p14:creationId xmlns:p14="http://schemas.microsoft.com/office/powerpoint/2010/main" val="683103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AE4436-EE81-4EE4-B2D5-D4789C3599C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4CB0441-0206-4427-80F7-F9B874BB0A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880477FB-EEE2-4653-8E29-AD29A7BA0CC3}"/>
              </a:ext>
            </a:extLst>
          </p:cNvPr>
          <p:cNvSpPr>
            <a:spLocks noGrp="1"/>
          </p:cNvSpPr>
          <p:nvPr>
            <p:ph type="dt" sz="half" idx="10"/>
          </p:nvPr>
        </p:nvSpPr>
        <p:spPr/>
        <p:txBody>
          <a:bodyPr/>
          <a:lstStyle/>
          <a:p>
            <a:fld id="{9EAB9BB6-EBAA-4E73-B187-6B238E06E3F4}" type="datetimeFigureOut">
              <a:rPr lang="fr-FR" smtClean="0"/>
              <a:t>05/12/2018</a:t>
            </a:fld>
            <a:endParaRPr lang="fr-FR"/>
          </a:p>
        </p:txBody>
      </p:sp>
      <p:sp>
        <p:nvSpPr>
          <p:cNvPr id="5" name="Espace réservé du pied de page 4">
            <a:extLst>
              <a:ext uri="{FF2B5EF4-FFF2-40B4-BE49-F238E27FC236}">
                <a16:creationId xmlns:a16="http://schemas.microsoft.com/office/drawing/2014/main" id="{0380F45E-67EF-411D-BCF4-DE2F58717F8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52042C9-8CF9-4AF2-97EE-6E2A44BB5C1B}"/>
              </a:ext>
            </a:extLst>
          </p:cNvPr>
          <p:cNvSpPr>
            <a:spLocks noGrp="1"/>
          </p:cNvSpPr>
          <p:nvPr>
            <p:ph type="sldNum" sz="quarter" idx="12"/>
          </p:nvPr>
        </p:nvSpPr>
        <p:spPr/>
        <p:txBody>
          <a:bodyPr/>
          <a:lstStyle/>
          <a:p>
            <a:fld id="{98671D7C-B247-4D34-ABB2-4F8EFD0F91FA}" type="slidenum">
              <a:rPr lang="fr-FR" smtClean="0"/>
              <a:t>‹N°›</a:t>
            </a:fld>
            <a:endParaRPr lang="fr-FR"/>
          </a:p>
        </p:txBody>
      </p:sp>
    </p:spTree>
    <p:extLst>
      <p:ext uri="{BB962C8B-B14F-4D97-AF65-F5344CB8AC3E}">
        <p14:creationId xmlns:p14="http://schemas.microsoft.com/office/powerpoint/2010/main" val="3717487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4B287D-A3B7-4421-AE24-3FA7F843FB9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F4A14CA-2E37-4A1A-84BC-55C14139EE43}"/>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5BCDF5A-EB53-4784-A1CC-D4A5EF84D7B3}"/>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B474933-1B0F-415D-85B7-472B8EC5DB34}"/>
              </a:ext>
            </a:extLst>
          </p:cNvPr>
          <p:cNvSpPr>
            <a:spLocks noGrp="1"/>
          </p:cNvSpPr>
          <p:nvPr>
            <p:ph type="dt" sz="half" idx="10"/>
          </p:nvPr>
        </p:nvSpPr>
        <p:spPr/>
        <p:txBody>
          <a:bodyPr/>
          <a:lstStyle/>
          <a:p>
            <a:fld id="{9EAB9BB6-EBAA-4E73-B187-6B238E06E3F4}" type="datetimeFigureOut">
              <a:rPr lang="fr-FR" smtClean="0"/>
              <a:t>05/12/2018</a:t>
            </a:fld>
            <a:endParaRPr lang="fr-FR"/>
          </a:p>
        </p:txBody>
      </p:sp>
      <p:sp>
        <p:nvSpPr>
          <p:cNvPr id="6" name="Espace réservé du pied de page 5">
            <a:extLst>
              <a:ext uri="{FF2B5EF4-FFF2-40B4-BE49-F238E27FC236}">
                <a16:creationId xmlns:a16="http://schemas.microsoft.com/office/drawing/2014/main" id="{AD6CE99D-0E76-4AEC-8118-6C48692B257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51F5656-3719-40E2-97BD-FB150726AC51}"/>
              </a:ext>
            </a:extLst>
          </p:cNvPr>
          <p:cNvSpPr>
            <a:spLocks noGrp="1"/>
          </p:cNvSpPr>
          <p:nvPr>
            <p:ph type="sldNum" sz="quarter" idx="12"/>
          </p:nvPr>
        </p:nvSpPr>
        <p:spPr/>
        <p:txBody>
          <a:bodyPr/>
          <a:lstStyle/>
          <a:p>
            <a:fld id="{98671D7C-B247-4D34-ABB2-4F8EFD0F91FA}" type="slidenum">
              <a:rPr lang="fr-FR" smtClean="0"/>
              <a:t>‹N°›</a:t>
            </a:fld>
            <a:endParaRPr lang="fr-FR"/>
          </a:p>
        </p:txBody>
      </p:sp>
    </p:spTree>
    <p:extLst>
      <p:ext uri="{BB962C8B-B14F-4D97-AF65-F5344CB8AC3E}">
        <p14:creationId xmlns:p14="http://schemas.microsoft.com/office/powerpoint/2010/main" val="4036977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3CDE71-ED7C-4FE8-8467-61C8697CB0E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9EBB9D4-2B48-4C2A-AD90-82A70AB138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1173064B-566C-4AEA-9BBC-BE729560A278}"/>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42F0346-5E5B-4A78-8462-0465BF8824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5158CF2C-9958-4AD8-82B9-31A53834CD67}"/>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10DB92E-656B-4DF9-9D07-AF98504850E8}"/>
              </a:ext>
            </a:extLst>
          </p:cNvPr>
          <p:cNvSpPr>
            <a:spLocks noGrp="1"/>
          </p:cNvSpPr>
          <p:nvPr>
            <p:ph type="dt" sz="half" idx="10"/>
          </p:nvPr>
        </p:nvSpPr>
        <p:spPr/>
        <p:txBody>
          <a:bodyPr/>
          <a:lstStyle/>
          <a:p>
            <a:fld id="{9EAB9BB6-EBAA-4E73-B187-6B238E06E3F4}" type="datetimeFigureOut">
              <a:rPr lang="fr-FR" smtClean="0"/>
              <a:t>05/12/2018</a:t>
            </a:fld>
            <a:endParaRPr lang="fr-FR"/>
          </a:p>
        </p:txBody>
      </p:sp>
      <p:sp>
        <p:nvSpPr>
          <p:cNvPr id="8" name="Espace réservé du pied de page 7">
            <a:extLst>
              <a:ext uri="{FF2B5EF4-FFF2-40B4-BE49-F238E27FC236}">
                <a16:creationId xmlns:a16="http://schemas.microsoft.com/office/drawing/2014/main" id="{E49D5863-9D15-429C-8D7D-E88A4B8629B6}"/>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6E8AA463-298A-42CB-8CF9-3E3173055D7C}"/>
              </a:ext>
            </a:extLst>
          </p:cNvPr>
          <p:cNvSpPr>
            <a:spLocks noGrp="1"/>
          </p:cNvSpPr>
          <p:nvPr>
            <p:ph type="sldNum" sz="quarter" idx="12"/>
          </p:nvPr>
        </p:nvSpPr>
        <p:spPr/>
        <p:txBody>
          <a:bodyPr/>
          <a:lstStyle/>
          <a:p>
            <a:fld id="{98671D7C-B247-4D34-ABB2-4F8EFD0F91FA}" type="slidenum">
              <a:rPr lang="fr-FR" smtClean="0"/>
              <a:t>‹N°›</a:t>
            </a:fld>
            <a:endParaRPr lang="fr-FR"/>
          </a:p>
        </p:txBody>
      </p:sp>
    </p:spTree>
    <p:extLst>
      <p:ext uri="{BB962C8B-B14F-4D97-AF65-F5344CB8AC3E}">
        <p14:creationId xmlns:p14="http://schemas.microsoft.com/office/powerpoint/2010/main" val="3326151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B8B89A-7F63-4E6D-9F03-C8B502FC691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A88BAA9-9D62-460B-8342-97B0E447643B}"/>
              </a:ext>
            </a:extLst>
          </p:cNvPr>
          <p:cNvSpPr>
            <a:spLocks noGrp="1"/>
          </p:cNvSpPr>
          <p:nvPr>
            <p:ph type="dt" sz="half" idx="10"/>
          </p:nvPr>
        </p:nvSpPr>
        <p:spPr/>
        <p:txBody>
          <a:bodyPr/>
          <a:lstStyle/>
          <a:p>
            <a:fld id="{9EAB9BB6-EBAA-4E73-B187-6B238E06E3F4}" type="datetimeFigureOut">
              <a:rPr lang="fr-FR" smtClean="0"/>
              <a:t>05/12/2018</a:t>
            </a:fld>
            <a:endParaRPr lang="fr-FR"/>
          </a:p>
        </p:txBody>
      </p:sp>
      <p:sp>
        <p:nvSpPr>
          <p:cNvPr id="4" name="Espace réservé du pied de page 3">
            <a:extLst>
              <a:ext uri="{FF2B5EF4-FFF2-40B4-BE49-F238E27FC236}">
                <a16:creationId xmlns:a16="http://schemas.microsoft.com/office/drawing/2014/main" id="{AF017EB5-B535-4D41-992C-F7475029BCD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35E158C-E738-4267-A377-E5C4E0861F10}"/>
              </a:ext>
            </a:extLst>
          </p:cNvPr>
          <p:cNvSpPr>
            <a:spLocks noGrp="1"/>
          </p:cNvSpPr>
          <p:nvPr>
            <p:ph type="sldNum" sz="quarter" idx="12"/>
          </p:nvPr>
        </p:nvSpPr>
        <p:spPr/>
        <p:txBody>
          <a:bodyPr/>
          <a:lstStyle/>
          <a:p>
            <a:fld id="{98671D7C-B247-4D34-ABB2-4F8EFD0F91FA}" type="slidenum">
              <a:rPr lang="fr-FR" smtClean="0"/>
              <a:t>‹N°›</a:t>
            </a:fld>
            <a:endParaRPr lang="fr-FR"/>
          </a:p>
        </p:txBody>
      </p:sp>
    </p:spTree>
    <p:extLst>
      <p:ext uri="{BB962C8B-B14F-4D97-AF65-F5344CB8AC3E}">
        <p14:creationId xmlns:p14="http://schemas.microsoft.com/office/powerpoint/2010/main" val="7847513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3B86184-8AE7-461F-B37B-8D214418A60B}"/>
              </a:ext>
            </a:extLst>
          </p:cNvPr>
          <p:cNvSpPr>
            <a:spLocks noGrp="1"/>
          </p:cNvSpPr>
          <p:nvPr>
            <p:ph type="dt" sz="half" idx="10"/>
          </p:nvPr>
        </p:nvSpPr>
        <p:spPr/>
        <p:txBody>
          <a:bodyPr/>
          <a:lstStyle/>
          <a:p>
            <a:fld id="{9EAB9BB6-EBAA-4E73-B187-6B238E06E3F4}" type="datetimeFigureOut">
              <a:rPr lang="fr-FR" smtClean="0"/>
              <a:t>05/12/2018</a:t>
            </a:fld>
            <a:endParaRPr lang="fr-FR"/>
          </a:p>
        </p:txBody>
      </p:sp>
      <p:sp>
        <p:nvSpPr>
          <p:cNvPr id="3" name="Espace réservé du pied de page 2">
            <a:extLst>
              <a:ext uri="{FF2B5EF4-FFF2-40B4-BE49-F238E27FC236}">
                <a16:creationId xmlns:a16="http://schemas.microsoft.com/office/drawing/2014/main" id="{4BE9B126-A22E-4578-8022-C5FF1A8666D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491F94A-439B-4A4E-81C9-EA26A1EE9EF5}"/>
              </a:ext>
            </a:extLst>
          </p:cNvPr>
          <p:cNvSpPr>
            <a:spLocks noGrp="1"/>
          </p:cNvSpPr>
          <p:nvPr>
            <p:ph type="sldNum" sz="quarter" idx="12"/>
          </p:nvPr>
        </p:nvSpPr>
        <p:spPr/>
        <p:txBody>
          <a:bodyPr/>
          <a:lstStyle/>
          <a:p>
            <a:fld id="{98671D7C-B247-4D34-ABB2-4F8EFD0F91FA}" type="slidenum">
              <a:rPr lang="fr-FR" smtClean="0"/>
              <a:t>‹N°›</a:t>
            </a:fld>
            <a:endParaRPr lang="fr-FR"/>
          </a:p>
        </p:txBody>
      </p:sp>
    </p:spTree>
    <p:extLst>
      <p:ext uri="{BB962C8B-B14F-4D97-AF65-F5344CB8AC3E}">
        <p14:creationId xmlns:p14="http://schemas.microsoft.com/office/powerpoint/2010/main" val="34920079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401D00-A4F9-4300-92C3-D485572FF71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637E76C-9C25-46F6-9251-87A17201B8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B8DFDBF-58EC-4F3B-8D56-01394A7D5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78AFCDCC-B53B-40CF-B98B-021825B6DF87}"/>
              </a:ext>
            </a:extLst>
          </p:cNvPr>
          <p:cNvSpPr>
            <a:spLocks noGrp="1"/>
          </p:cNvSpPr>
          <p:nvPr>
            <p:ph type="dt" sz="half" idx="10"/>
          </p:nvPr>
        </p:nvSpPr>
        <p:spPr/>
        <p:txBody>
          <a:bodyPr/>
          <a:lstStyle/>
          <a:p>
            <a:fld id="{9EAB9BB6-EBAA-4E73-B187-6B238E06E3F4}" type="datetimeFigureOut">
              <a:rPr lang="fr-FR" smtClean="0"/>
              <a:t>05/12/2018</a:t>
            </a:fld>
            <a:endParaRPr lang="fr-FR"/>
          </a:p>
        </p:txBody>
      </p:sp>
      <p:sp>
        <p:nvSpPr>
          <p:cNvPr id="6" name="Espace réservé du pied de page 5">
            <a:extLst>
              <a:ext uri="{FF2B5EF4-FFF2-40B4-BE49-F238E27FC236}">
                <a16:creationId xmlns:a16="http://schemas.microsoft.com/office/drawing/2014/main" id="{65045015-E35C-4A84-8E01-D142BA6481D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6FE12EF-D93B-440A-8236-70F879E25022}"/>
              </a:ext>
            </a:extLst>
          </p:cNvPr>
          <p:cNvSpPr>
            <a:spLocks noGrp="1"/>
          </p:cNvSpPr>
          <p:nvPr>
            <p:ph type="sldNum" sz="quarter" idx="12"/>
          </p:nvPr>
        </p:nvSpPr>
        <p:spPr/>
        <p:txBody>
          <a:bodyPr/>
          <a:lstStyle/>
          <a:p>
            <a:fld id="{98671D7C-B247-4D34-ABB2-4F8EFD0F91FA}" type="slidenum">
              <a:rPr lang="fr-FR" smtClean="0"/>
              <a:t>‹N°›</a:t>
            </a:fld>
            <a:endParaRPr lang="fr-FR"/>
          </a:p>
        </p:txBody>
      </p:sp>
    </p:spTree>
    <p:extLst>
      <p:ext uri="{BB962C8B-B14F-4D97-AF65-F5344CB8AC3E}">
        <p14:creationId xmlns:p14="http://schemas.microsoft.com/office/powerpoint/2010/main" val="2387556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7AC57E-3E91-48F2-A1D2-2AAFB000A34F}"/>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D4CE2492-3F63-4680-8318-D2B783EF799C}"/>
              </a:ext>
            </a:extLst>
          </p:cNvPr>
          <p:cNvSpPr>
            <a:spLocks noGrp="1"/>
          </p:cNvSpPr>
          <p:nvPr>
            <p:ph idx="1"/>
          </p:nvPr>
        </p:nvSpPr>
        <p:spPr>
          <a:xfrm>
            <a:off x="838200" y="1825625"/>
            <a:ext cx="10515600" cy="435133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F15E40B-ACFA-4982-987F-F6B9D6B742CD}"/>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05/12/2018</a:t>
            </a:fld>
            <a:endParaRPr lang="fr-FR"/>
          </a:p>
        </p:txBody>
      </p:sp>
      <p:sp>
        <p:nvSpPr>
          <p:cNvPr id="5" name="Espace réservé du pied de page 4">
            <a:extLst>
              <a:ext uri="{FF2B5EF4-FFF2-40B4-BE49-F238E27FC236}">
                <a16:creationId xmlns:a16="http://schemas.microsoft.com/office/drawing/2014/main" id="{4CC71E8F-6529-4D14-AB7D-45D0DCCAB6C8}"/>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27E821B3-0745-4CE7-8038-03649140C48C}"/>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1832501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667730-C15A-40F3-908F-749BA2BC3EA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93E0F05D-701B-4B31-BC8F-8F8EB0471F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B8D5080-4F5D-432F-8695-98A67AFBEA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57539104-77AE-4FEA-97F9-64BA2CDEEB93}"/>
              </a:ext>
            </a:extLst>
          </p:cNvPr>
          <p:cNvSpPr>
            <a:spLocks noGrp="1"/>
          </p:cNvSpPr>
          <p:nvPr>
            <p:ph type="dt" sz="half" idx="10"/>
          </p:nvPr>
        </p:nvSpPr>
        <p:spPr/>
        <p:txBody>
          <a:bodyPr/>
          <a:lstStyle/>
          <a:p>
            <a:fld id="{9EAB9BB6-EBAA-4E73-B187-6B238E06E3F4}" type="datetimeFigureOut">
              <a:rPr lang="fr-FR" smtClean="0"/>
              <a:t>05/12/2018</a:t>
            </a:fld>
            <a:endParaRPr lang="fr-FR"/>
          </a:p>
        </p:txBody>
      </p:sp>
      <p:sp>
        <p:nvSpPr>
          <p:cNvPr id="6" name="Espace réservé du pied de page 5">
            <a:extLst>
              <a:ext uri="{FF2B5EF4-FFF2-40B4-BE49-F238E27FC236}">
                <a16:creationId xmlns:a16="http://schemas.microsoft.com/office/drawing/2014/main" id="{2BD71D60-C93F-4F6B-8079-36CDB7B1587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3FEDB28-3271-419F-835C-BDE13B7353A9}"/>
              </a:ext>
            </a:extLst>
          </p:cNvPr>
          <p:cNvSpPr>
            <a:spLocks noGrp="1"/>
          </p:cNvSpPr>
          <p:nvPr>
            <p:ph type="sldNum" sz="quarter" idx="12"/>
          </p:nvPr>
        </p:nvSpPr>
        <p:spPr/>
        <p:txBody>
          <a:bodyPr/>
          <a:lstStyle/>
          <a:p>
            <a:fld id="{98671D7C-B247-4D34-ABB2-4F8EFD0F91FA}" type="slidenum">
              <a:rPr lang="fr-FR" smtClean="0"/>
              <a:t>‹N°›</a:t>
            </a:fld>
            <a:endParaRPr lang="fr-FR"/>
          </a:p>
        </p:txBody>
      </p:sp>
    </p:spTree>
    <p:extLst>
      <p:ext uri="{BB962C8B-B14F-4D97-AF65-F5344CB8AC3E}">
        <p14:creationId xmlns:p14="http://schemas.microsoft.com/office/powerpoint/2010/main" val="10568393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AF9EA2-69E6-4E53-AAE3-783392864D7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C8F76331-A60C-43A1-994E-F1E530734789}"/>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7F7CE3E-597D-4A3C-8BD8-5F42D58E52BF}"/>
              </a:ext>
            </a:extLst>
          </p:cNvPr>
          <p:cNvSpPr>
            <a:spLocks noGrp="1"/>
          </p:cNvSpPr>
          <p:nvPr>
            <p:ph type="dt" sz="half" idx="10"/>
          </p:nvPr>
        </p:nvSpPr>
        <p:spPr/>
        <p:txBody>
          <a:bodyPr/>
          <a:lstStyle/>
          <a:p>
            <a:fld id="{9EAB9BB6-EBAA-4E73-B187-6B238E06E3F4}" type="datetimeFigureOut">
              <a:rPr lang="fr-FR" smtClean="0"/>
              <a:t>05/12/2018</a:t>
            </a:fld>
            <a:endParaRPr lang="fr-FR"/>
          </a:p>
        </p:txBody>
      </p:sp>
      <p:sp>
        <p:nvSpPr>
          <p:cNvPr id="5" name="Espace réservé du pied de page 4">
            <a:extLst>
              <a:ext uri="{FF2B5EF4-FFF2-40B4-BE49-F238E27FC236}">
                <a16:creationId xmlns:a16="http://schemas.microsoft.com/office/drawing/2014/main" id="{0F43BBFF-C65C-48D3-8E5B-F1737F9A0EC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644086D-CB65-4712-8FDA-716FC4458F84}"/>
              </a:ext>
            </a:extLst>
          </p:cNvPr>
          <p:cNvSpPr>
            <a:spLocks noGrp="1"/>
          </p:cNvSpPr>
          <p:nvPr>
            <p:ph type="sldNum" sz="quarter" idx="12"/>
          </p:nvPr>
        </p:nvSpPr>
        <p:spPr/>
        <p:txBody>
          <a:bodyPr/>
          <a:lstStyle/>
          <a:p>
            <a:fld id="{98671D7C-B247-4D34-ABB2-4F8EFD0F91FA}" type="slidenum">
              <a:rPr lang="fr-FR" smtClean="0"/>
              <a:t>‹N°›</a:t>
            </a:fld>
            <a:endParaRPr lang="fr-FR"/>
          </a:p>
        </p:txBody>
      </p:sp>
    </p:spTree>
    <p:extLst>
      <p:ext uri="{BB962C8B-B14F-4D97-AF65-F5344CB8AC3E}">
        <p14:creationId xmlns:p14="http://schemas.microsoft.com/office/powerpoint/2010/main" val="1526674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D0B9046-2204-4A1C-A726-A259D17D018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E84BED5B-AEDF-4D0B-9381-4F4021564336}"/>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145BD6B-766B-4174-9EC9-9EB586458984}"/>
              </a:ext>
            </a:extLst>
          </p:cNvPr>
          <p:cNvSpPr>
            <a:spLocks noGrp="1"/>
          </p:cNvSpPr>
          <p:nvPr>
            <p:ph type="dt" sz="half" idx="10"/>
          </p:nvPr>
        </p:nvSpPr>
        <p:spPr/>
        <p:txBody>
          <a:bodyPr/>
          <a:lstStyle/>
          <a:p>
            <a:fld id="{9EAB9BB6-EBAA-4E73-B187-6B238E06E3F4}" type="datetimeFigureOut">
              <a:rPr lang="fr-FR" smtClean="0"/>
              <a:t>05/12/2018</a:t>
            </a:fld>
            <a:endParaRPr lang="fr-FR"/>
          </a:p>
        </p:txBody>
      </p:sp>
      <p:sp>
        <p:nvSpPr>
          <p:cNvPr id="5" name="Espace réservé du pied de page 4">
            <a:extLst>
              <a:ext uri="{FF2B5EF4-FFF2-40B4-BE49-F238E27FC236}">
                <a16:creationId xmlns:a16="http://schemas.microsoft.com/office/drawing/2014/main" id="{9C101201-C3A7-4E13-B3DA-7E5A991DEE4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CDD2731-BE61-4C2D-939D-147727B581EA}"/>
              </a:ext>
            </a:extLst>
          </p:cNvPr>
          <p:cNvSpPr>
            <a:spLocks noGrp="1"/>
          </p:cNvSpPr>
          <p:nvPr>
            <p:ph type="sldNum" sz="quarter" idx="12"/>
          </p:nvPr>
        </p:nvSpPr>
        <p:spPr/>
        <p:txBody>
          <a:bodyPr/>
          <a:lstStyle/>
          <a:p>
            <a:fld id="{98671D7C-B247-4D34-ABB2-4F8EFD0F91FA}" type="slidenum">
              <a:rPr lang="fr-FR" smtClean="0"/>
              <a:t>‹N°›</a:t>
            </a:fld>
            <a:endParaRPr lang="fr-FR"/>
          </a:p>
        </p:txBody>
      </p:sp>
    </p:spTree>
    <p:extLst>
      <p:ext uri="{BB962C8B-B14F-4D97-AF65-F5344CB8AC3E}">
        <p14:creationId xmlns:p14="http://schemas.microsoft.com/office/powerpoint/2010/main" val="2014002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DBD15C-CAD4-46EB-9638-8762B3DAFEA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69C5E5B6-D05F-44C3-82EB-51520BF66B3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CCF00178-A887-403E-BF47-432E379DDFD1}"/>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05/12/2018</a:t>
            </a:fld>
            <a:endParaRPr lang="fr-FR"/>
          </a:p>
        </p:txBody>
      </p:sp>
      <p:sp>
        <p:nvSpPr>
          <p:cNvPr id="5" name="Espace réservé du pied de page 4">
            <a:extLst>
              <a:ext uri="{FF2B5EF4-FFF2-40B4-BE49-F238E27FC236}">
                <a16:creationId xmlns:a16="http://schemas.microsoft.com/office/drawing/2014/main" id="{5835D36C-D74C-4606-B4F6-5287D463CDC8}"/>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3C9A3784-5C7F-4308-854B-E086C29CAF87}"/>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147698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5C224D-DB93-489E-93C9-3D659FB6B104}"/>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78F1357D-CE89-47FB-8FCC-F64280EB2A49}"/>
              </a:ext>
            </a:extLst>
          </p:cNvPr>
          <p:cNvSpPr>
            <a:spLocks noGrp="1"/>
          </p:cNvSpPr>
          <p:nvPr>
            <p:ph sz="half" idx="1"/>
          </p:nvPr>
        </p:nvSpPr>
        <p:spPr>
          <a:xfrm>
            <a:off x="838200" y="1825625"/>
            <a:ext cx="5181600" cy="435133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BF25BB3-19D3-4023-A325-A900E3B69366}"/>
              </a:ext>
            </a:extLst>
          </p:cNvPr>
          <p:cNvSpPr>
            <a:spLocks noGrp="1"/>
          </p:cNvSpPr>
          <p:nvPr>
            <p:ph sz="half" idx="2"/>
          </p:nvPr>
        </p:nvSpPr>
        <p:spPr>
          <a:xfrm>
            <a:off x="6172200" y="1825625"/>
            <a:ext cx="5181600" cy="435133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F19C313-6F8B-4AA5-A99A-F0DDFBD0248D}"/>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05/12/2018</a:t>
            </a:fld>
            <a:endParaRPr lang="fr-FR"/>
          </a:p>
        </p:txBody>
      </p:sp>
      <p:sp>
        <p:nvSpPr>
          <p:cNvPr id="6" name="Espace réservé du pied de page 5">
            <a:extLst>
              <a:ext uri="{FF2B5EF4-FFF2-40B4-BE49-F238E27FC236}">
                <a16:creationId xmlns:a16="http://schemas.microsoft.com/office/drawing/2014/main" id="{18944F60-34FD-4927-B228-319A3E4598BF}"/>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1832ED9B-4432-4115-BC43-51DE5309D283}"/>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2555954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7F457B-6FA2-41F1-9B6D-9EC1139DEC9E}"/>
              </a:ext>
            </a:extLst>
          </p:cNvPr>
          <p:cNvSpPr>
            <a:spLocks noGrp="1"/>
          </p:cNvSpPr>
          <p:nvPr>
            <p:ph type="title"/>
          </p:nvPr>
        </p:nvSpPr>
        <p:spPr>
          <a:xfrm>
            <a:off x="839788" y="365125"/>
            <a:ext cx="10515600" cy="1325563"/>
          </a:xfrm>
          <a:prstGeom prst="rect">
            <a:avLst/>
          </a:prstGeom>
        </p:spPr>
        <p:txBody>
          <a:bodyPr/>
          <a:lstStyle/>
          <a:p>
            <a:r>
              <a:rPr lang="fr-FR"/>
              <a:t>Modifiez le style du titre</a:t>
            </a:r>
          </a:p>
        </p:txBody>
      </p:sp>
      <p:sp>
        <p:nvSpPr>
          <p:cNvPr id="3" name="Espace réservé du texte 2">
            <a:extLst>
              <a:ext uri="{FF2B5EF4-FFF2-40B4-BE49-F238E27FC236}">
                <a16:creationId xmlns:a16="http://schemas.microsoft.com/office/drawing/2014/main" id="{4AAC6F36-C3F5-4C23-B119-22B725E4D54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ABF05B72-C4AA-4923-B27B-D427FD4D98FC}"/>
              </a:ext>
            </a:extLst>
          </p:cNvPr>
          <p:cNvSpPr>
            <a:spLocks noGrp="1"/>
          </p:cNvSpPr>
          <p:nvPr>
            <p:ph sz="half" idx="2"/>
          </p:nvPr>
        </p:nvSpPr>
        <p:spPr>
          <a:xfrm>
            <a:off x="839788" y="2505075"/>
            <a:ext cx="5157787" cy="368458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BFAB8672-32D0-4FB7-AD46-4416C6502C7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8FC9BA54-0663-43F9-AED3-692CA03CBAA8}"/>
              </a:ext>
            </a:extLst>
          </p:cNvPr>
          <p:cNvSpPr>
            <a:spLocks noGrp="1"/>
          </p:cNvSpPr>
          <p:nvPr>
            <p:ph sz="quarter" idx="4"/>
          </p:nvPr>
        </p:nvSpPr>
        <p:spPr>
          <a:xfrm>
            <a:off x="6172200" y="2505075"/>
            <a:ext cx="5183188" cy="368458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82A2699-3F2A-4635-BE0B-61F15A42949A}"/>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05/12/2018</a:t>
            </a:fld>
            <a:endParaRPr lang="fr-FR"/>
          </a:p>
        </p:txBody>
      </p:sp>
      <p:sp>
        <p:nvSpPr>
          <p:cNvPr id="8" name="Espace réservé du pied de page 7">
            <a:extLst>
              <a:ext uri="{FF2B5EF4-FFF2-40B4-BE49-F238E27FC236}">
                <a16:creationId xmlns:a16="http://schemas.microsoft.com/office/drawing/2014/main" id="{8F112D17-B149-4CB3-8C55-7876BB0A31D3}"/>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9" name="Espace réservé du numéro de diapositive 8">
            <a:extLst>
              <a:ext uri="{FF2B5EF4-FFF2-40B4-BE49-F238E27FC236}">
                <a16:creationId xmlns:a16="http://schemas.microsoft.com/office/drawing/2014/main" id="{FC51BF39-B18C-47E5-AD9C-1B19FB650A7B}"/>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325252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843F-6146-485E-AB7E-79736E9F8A3E}"/>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e la date 2">
            <a:extLst>
              <a:ext uri="{FF2B5EF4-FFF2-40B4-BE49-F238E27FC236}">
                <a16:creationId xmlns:a16="http://schemas.microsoft.com/office/drawing/2014/main" id="{4871B3AB-6E05-4DB2-BBE5-E644DDCDC988}"/>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05/12/2018</a:t>
            </a:fld>
            <a:endParaRPr lang="fr-FR"/>
          </a:p>
        </p:txBody>
      </p:sp>
      <p:sp>
        <p:nvSpPr>
          <p:cNvPr id="4" name="Espace réservé du pied de page 3">
            <a:extLst>
              <a:ext uri="{FF2B5EF4-FFF2-40B4-BE49-F238E27FC236}">
                <a16:creationId xmlns:a16="http://schemas.microsoft.com/office/drawing/2014/main" id="{8DFF83C7-3949-4277-AAFF-02BB46DE2DB2}"/>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5" name="Espace réservé du numéro de diapositive 4">
            <a:extLst>
              <a:ext uri="{FF2B5EF4-FFF2-40B4-BE49-F238E27FC236}">
                <a16:creationId xmlns:a16="http://schemas.microsoft.com/office/drawing/2014/main" id="{1ACD12AC-71FE-4EB7-B036-52FE38045CD0}"/>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906734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59F56D1-622D-4010-9B41-009BC131CB5C}"/>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05/12/2018</a:t>
            </a:fld>
            <a:endParaRPr lang="fr-FR"/>
          </a:p>
        </p:txBody>
      </p:sp>
      <p:sp>
        <p:nvSpPr>
          <p:cNvPr id="3" name="Espace réservé du pied de page 2">
            <a:extLst>
              <a:ext uri="{FF2B5EF4-FFF2-40B4-BE49-F238E27FC236}">
                <a16:creationId xmlns:a16="http://schemas.microsoft.com/office/drawing/2014/main" id="{556ED853-D354-476D-A8A9-92F994817B94}"/>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4" name="Espace réservé du numéro de diapositive 3">
            <a:extLst>
              <a:ext uri="{FF2B5EF4-FFF2-40B4-BE49-F238E27FC236}">
                <a16:creationId xmlns:a16="http://schemas.microsoft.com/office/drawing/2014/main" id="{14AE6EFC-9F60-4BFE-AFC6-E2ABC499A0B0}"/>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1641970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D00996-A64C-4797-882B-6B6961BE1A3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B1ABC89-7426-404E-BADD-239BCA7579D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B692066-AC61-41F7-B3C5-E9B93BB83DC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71F1F4DB-BD09-4C62-903D-06530659D3C4}"/>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05/12/2018</a:t>
            </a:fld>
            <a:endParaRPr lang="fr-FR"/>
          </a:p>
        </p:txBody>
      </p:sp>
      <p:sp>
        <p:nvSpPr>
          <p:cNvPr id="6" name="Espace réservé du pied de page 5">
            <a:extLst>
              <a:ext uri="{FF2B5EF4-FFF2-40B4-BE49-F238E27FC236}">
                <a16:creationId xmlns:a16="http://schemas.microsoft.com/office/drawing/2014/main" id="{2E93B2B5-A13B-489F-B3D9-5E00F07D50B0}"/>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5F546F76-CEB4-4EE4-B07B-6D813FF64059}"/>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2619925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F811C1-B0F5-436B-AF3D-A917900FD4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99BA6D7-8832-472B-BE11-ABDB0802AF1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B274F92-3BB8-4CE9-B0F5-319E33AE817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BC62A423-986A-43C8-94EA-3CDCB2B0DDCD}"/>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05/12/2018</a:t>
            </a:fld>
            <a:endParaRPr lang="fr-FR"/>
          </a:p>
        </p:txBody>
      </p:sp>
      <p:sp>
        <p:nvSpPr>
          <p:cNvPr id="6" name="Espace réservé du pied de page 5">
            <a:extLst>
              <a:ext uri="{FF2B5EF4-FFF2-40B4-BE49-F238E27FC236}">
                <a16:creationId xmlns:a16="http://schemas.microsoft.com/office/drawing/2014/main" id="{B0EE6889-7B1D-459A-8118-4DF571B21E37}"/>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BE34F4D8-DFA8-43AE-918B-2C23ACF92A46}"/>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40663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36CF25FB-67BD-48A0-9830-510E82925C72}"/>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6433C3-2315-4262-A8DC-8A2428EACC4F}" type="slidenum">
              <a:rPr lang="fr-FR" smtClean="0"/>
              <a:t>‹N°›</a:t>
            </a:fld>
            <a:endParaRPr lang="fr-FR"/>
          </a:p>
        </p:txBody>
      </p:sp>
      <p:sp>
        <p:nvSpPr>
          <p:cNvPr id="7" name="Rectangle 6">
            <a:extLst>
              <a:ext uri="{FF2B5EF4-FFF2-40B4-BE49-F238E27FC236}">
                <a16:creationId xmlns:a16="http://schemas.microsoft.com/office/drawing/2014/main" id="{386DB742-FC81-48B9-AB94-4749FCA19E6F}"/>
              </a:ext>
            </a:extLst>
          </p:cNvPr>
          <p:cNvSpPr/>
          <p:nvPr userDrawn="1"/>
        </p:nvSpPr>
        <p:spPr>
          <a:xfrm>
            <a:off x="0" y="0"/>
            <a:ext cx="2576945" cy="6858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4E03E7B-3BEF-485D-9206-949AC904B368}"/>
              </a:ext>
            </a:extLst>
          </p:cNvPr>
          <p:cNvSpPr txBox="1"/>
          <p:nvPr userDrawn="1"/>
        </p:nvSpPr>
        <p:spPr>
          <a:xfrm>
            <a:off x="0" y="0"/>
            <a:ext cx="2576945" cy="646331"/>
          </a:xfrm>
          <a:prstGeom prst="rect">
            <a:avLst/>
          </a:prstGeom>
          <a:noFill/>
        </p:spPr>
        <p:txBody>
          <a:bodyPr wrap="square" rtlCol="0">
            <a:spAutoFit/>
          </a:bodyPr>
          <a:lstStyle/>
          <a:p>
            <a:endParaRPr lang="fr-FR" dirty="0"/>
          </a:p>
          <a:p>
            <a:endParaRPr lang="fr-FR" dirty="0"/>
          </a:p>
        </p:txBody>
      </p:sp>
      <p:sp>
        <p:nvSpPr>
          <p:cNvPr id="12" name="ZoneTexte 11">
            <a:extLst>
              <a:ext uri="{FF2B5EF4-FFF2-40B4-BE49-F238E27FC236}">
                <a16:creationId xmlns:a16="http://schemas.microsoft.com/office/drawing/2014/main" id="{D73181FB-FFDA-466D-A9C1-86519AB5AEED}"/>
              </a:ext>
            </a:extLst>
          </p:cNvPr>
          <p:cNvSpPr txBox="1"/>
          <p:nvPr userDrawn="1"/>
        </p:nvSpPr>
        <p:spPr>
          <a:xfrm>
            <a:off x="0" y="0"/>
            <a:ext cx="2576945" cy="6771084"/>
          </a:xfrm>
          <a:prstGeom prst="rect">
            <a:avLst/>
          </a:prstGeom>
          <a:noFill/>
        </p:spPr>
        <p:txBody>
          <a:bodyPr wrap="square" rtlCol="0">
            <a:spAutoFit/>
          </a:bodyPr>
          <a:lstStyle/>
          <a:p>
            <a:pPr algn="ctr"/>
            <a:r>
              <a:rPr lang="fr-FR" sz="2000" b="1" dirty="0">
                <a:latin typeface="Cambria" panose="02040503050406030204" pitchFamily="18" charset="0"/>
              </a:rPr>
              <a:t>Plan de cours</a:t>
            </a:r>
          </a:p>
          <a:p>
            <a:endParaRPr lang="fr-FR" dirty="0">
              <a:latin typeface="Cambria" panose="02040503050406030204" pitchFamily="18" charset="0"/>
            </a:endParaRPr>
          </a:p>
          <a:p>
            <a:endParaRPr lang="fr-FR" dirty="0">
              <a:latin typeface="Cambria" panose="02040503050406030204" pitchFamily="18" charset="0"/>
            </a:endParaRPr>
          </a:p>
          <a:p>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J-1 Présentations des Framework-Introduction à React</a:t>
            </a: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J-2 JavaScript pour React</a:t>
            </a: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J-3 Les props-les composants-le state - </a:t>
            </a:r>
            <a:r>
              <a:rPr lang="fr-FR" dirty="0" err="1">
                <a:latin typeface="Cambria" panose="02040503050406030204" pitchFamily="18" charset="0"/>
              </a:rPr>
              <a:t>Redux</a:t>
            </a: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J-4 React/Rédux- Les middleware</a:t>
            </a: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J-5 Exemple Serveur</a:t>
            </a:r>
          </a:p>
          <a:p>
            <a:pPr marL="285750" indent="-285750">
              <a:buFont typeface="Wingdings" panose="05000000000000000000" pitchFamily="2" charset="2"/>
              <a:buChar char="q"/>
            </a:pPr>
            <a:endParaRPr lang="fr-FR" dirty="0">
              <a:latin typeface="Cambria" panose="02040503050406030204" pitchFamily="18" charset="0"/>
            </a:endParaRPr>
          </a:p>
        </p:txBody>
      </p:sp>
    </p:spTree>
    <p:extLst>
      <p:ext uri="{BB962C8B-B14F-4D97-AF65-F5344CB8AC3E}">
        <p14:creationId xmlns:p14="http://schemas.microsoft.com/office/powerpoint/2010/main" val="113514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36CF25FB-67BD-48A0-9830-510E82925C72}"/>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6433C3-2315-4262-A8DC-8A2428EACC4F}" type="slidenum">
              <a:rPr lang="fr-FR" smtClean="0"/>
              <a:t>‹N°›</a:t>
            </a:fld>
            <a:endParaRPr lang="fr-FR"/>
          </a:p>
        </p:txBody>
      </p:sp>
      <p:sp>
        <p:nvSpPr>
          <p:cNvPr id="7" name="Rectangle 6">
            <a:extLst>
              <a:ext uri="{FF2B5EF4-FFF2-40B4-BE49-F238E27FC236}">
                <a16:creationId xmlns:a16="http://schemas.microsoft.com/office/drawing/2014/main" id="{386DB742-FC81-48B9-AB94-4749FCA19E6F}"/>
              </a:ext>
            </a:extLst>
          </p:cNvPr>
          <p:cNvSpPr/>
          <p:nvPr userDrawn="1"/>
        </p:nvSpPr>
        <p:spPr>
          <a:xfrm>
            <a:off x="1" y="0"/>
            <a:ext cx="1778558" cy="6858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4E03E7B-3BEF-485D-9206-949AC904B368}"/>
              </a:ext>
            </a:extLst>
          </p:cNvPr>
          <p:cNvSpPr txBox="1"/>
          <p:nvPr userDrawn="1"/>
        </p:nvSpPr>
        <p:spPr>
          <a:xfrm>
            <a:off x="0" y="0"/>
            <a:ext cx="2576945" cy="646331"/>
          </a:xfrm>
          <a:prstGeom prst="rect">
            <a:avLst/>
          </a:prstGeom>
          <a:noFill/>
        </p:spPr>
        <p:txBody>
          <a:bodyPr wrap="square" rtlCol="0">
            <a:spAutoFit/>
          </a:bodyPr>
          <a:lstStyle/>
          <a:p>
            <a:endParaRPr lang="fr-FR" dirty="0"/>
          </a:p>
          <a:p>
            <a:endParaRPr lang="fr-FR" dirty="0"/>
          </a:p>
        </p:txBody>
      </p:sp>
      <p:sp>
        <p:nvSpPr>
          <p:cNvPr id="12" name="ZoneTexte 11">
            <a:extLst>
              <a:ext uri="{FF2B5EF4-FFF2-40B4-BE49-F238E27FC236}">
                <a16:creationId xmlns:a16="http://schemas.microsoft.com/office/drawing/2014/main" id="{D73181FB-FFDA-466D-A9C1-86519AB5AEED}"/>
              </a:ext>
            </a:extLst>
          </p:cNvPr>
          <p:cNvSpPr txBox="1"/>
          <p:nvPr userDrawn="1"/>
        </p:nvSpPr>
        <p:spPr>
          <a:xfrm>
            <a:off x="1" y="0"/>
            <a:ext cx="1778558" cy="7325082"/>
          </a:xfrm>
          <a:prstGeom prst="rect">
            <a:avLst/>
          </a:prstGeom>
          <a:noFill/>
        </p:spPr>
        <p:txBody>
          <a:bodyPr wrap="square" rtlCol="0">
            <a:spAutoFit/>
          </a:bodyPr>
          <a:lstStyle/>
          <a:p>
            <a:pPr algn="ctr"/>
            <a:r>
              <a:rPr lang="fr-FR" sz="2000" b="1" dirty="0">
                <a:latin typeface="Cambria" panose="02040503050406030204" pitchFamily="18" charset="0"/>
              </a:rPr>
              <a:t>Plan de cours</a:t>
            </a:r>
          </a:p>
          <a:p>
            <a:endParaRPr lang="fr-FR" dirty="0">
              <a:latin typeface="Cambria" panose="02040503050406030204" pitchFamily="18" charset="0"/>
            </a:endParaRPr>
          </a:p>
          <a:p>
            <a:endParaRPr lang="fr-FR" dirty="0">
              <a:latin typeface="Cambria" panose="02040503050406030204" pitchFamily="18" charset="0"/>
            </a:endParaRPr>
          </a:p>
          <a:p>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Passage de props</a:t>
            </a: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State &amp; Event</a:t>
            </a: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r>
              <a:rPr lang="fr-FR" dirty="0" err="1">
                <a:latin typeface="Cambria" panose="02040503050406030204" pitchFamily="18" charset="0"/>
              </a:rPr>
              <a:t>Redux</a:t>
            </a:r>
            <a:r>
              <a:rPr lang="fr-FR" dirty="0">
                <a:latin typeface="Cambria" panose="02040503050406030204" pitchFamily="18" charset="0"/>
              </a:rPr>
              <a:t> –</a:t>
            </a:r>
            <a:br>
              <a:rPr lang="fr-FR" dirty="0">
                <a:latin typeface="Cambria" panose="02040503050406030204" pitchFamily="18" charset="0"/>
              </a:rPr>
            </a:br>
            <a:r>
              <a:rPr lang="fr-FR" dirty="0">
                <a:latin typeface="Cambria" panose="02040503050406030204" pitchFamily="18" charset="0"/>
              </a:rPr>
              <a:t>Container</a:t>
            </a: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r>
              <a:rPr lang="fr-FR" dirty="0" err="1">
                <a:latin typeface="Cambria" panose="02040503050406030204" pitchFamily="18" charset="0"/>
              </a:rPr>
              <a:t>Redux</a:t>
            </a:r>
            <a:r>
              <a:rPr lang="fr-FR" dirty="0">
                <a:latin typeface="Cambria" panose="02040503050406030204" pitchFamily="18" charset="0"/>
              </a:rPr>
              <a:t> –</a:t>
            </a:r>
            <a:br>
              <a:rPr lang="fr-FR" dirty="0">
                <a:latin typeface="Cambria" panose="02040503050406030204" pitchFamily="18" charset="0"/>
              </a:rPr>
            </a:br>
            <a:r>
              <a:rPr lang="fr-FR" dirty="0" err="1">
                <a:latin typeface="Cambria" panose="02040503050406030204" pitchFamily="18" charset="0"/>
              </a:rPr>
              <a:t>Reducer</a:t>
            </a:r>
            <a:endParaRPr lang="fr-FR" dirty="0">
              <a:latin typeface="Cambria" panose="02040503050406030204" pitchFamily="18" charset="0"/>
            </a:endParaRP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endParaRPr lang="fr-FR" dirty="0">
              <a:latin typeface="Cambria" panose="020405030504060302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dirty="0" err="1">
                <a:latin typeface="Cambria" panose="02040503050406030204" pitchFamily="18" charset="0"/>
              </a:rPr>
              <a:t>Redux</a:t>
            </a:r>
            <a:r>
              <a:rPr lang="fr-FR" dirty="0">
                <a:latin typeface="Cambria" panose="02040503050406030204" pitchFamily="18" charset="0"/>
              </a:rPr>
              <a:t> –</a:t>
            </a:r>
            <a:br>
              <a:rPr lang="fr-FR" dirty="0">
                <a:latin typeface="Cambria" panose="02040503050406030204" pitchFamily="18" charset="0"/>
              </a:rPr>
            </a:br>
            <a:r>
              <a:rPr lang="fr-FR" dirty="0">
                <a:latin typeface="Cambria" panose="02040503050406030204" pitchFamily="18" charset="0"/>
              </a:rPr>
              <a:t>Action</a:t>
            </a:r>
          </a:p>
          <a:p>
            <a:pPr marL="285750" indent="-285750">
              <a:buFont typeface="Wingdings" panose="05000000000000000000" pitchFamily="2" charset="2"/>
              <a:buChar char="q"/>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endParaRPr lang="fr-FR" dirty="0">
              <a:latin typeface="Cambria" panose="02040503050406030204" pitchFamily="18" charset="0"/>
            </a:endParaRPr>
          </a:p>
        </p:txBody>
      </p:sp>
    </p:spTree>
    <p:extLst>
      <p:ext uri="{BB962C8B-B14F-4D97-AF65-F5344CB8AC3E}">
        <p14:creationId xmlns:p14="http://schemas.microsoft.com/office/powerpoint/2010/main" val="3214647677"/>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79926E4-C511-4777-A929-D3E6B6A2D5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4DDB489B-E56D-438B-B35A-01B39F6D38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01C3FEF5-2498-4428-8FD6-FBB6C8C301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AB9BB6-EBAA-4E73-B187-6B238E06E3F4}" type="datetimeFigureOut">
              <a:rPr lang="fr-FR" smtClean="0"/>
              <a:t>05/12/2018</a:t>
            </a:fld>
            <a:endParaRPr lang="fr-FR"/>
          </a:p>
        </p:txBody>
      </p:sp>
      <p:sp>
        <p:nvSpPr>
          <p:cNvPr id="5" name="Espace réservé du pied de page 4">
            <a:extLst>
              <a:ext uri="{FF2B5EF4-FFF2-40B4-BE49-F238E27FC236}">
                <a16:creationId xmlns:a16="http://schemas.microsoft.com/office/drawing/2014/main" id="{0E687299-AF62-4675-89B3-9D03CC31A9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7BB9D8B-342C-4A1F-88D0-74720F7350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71D7C-B247-4D34-ABB2-4F8EFD0F91FA}" type="slidenum">
              <a:rPr lang="fr-FR" smtClean="0"/>
              <a:t>‹N°›</a:t>
            </a:fld>
            <a:endParaRPr lang="fr-FR"/>
          </a:p>
        </p:txBody>
      </p:sp>
      <p:sp>
        <p:nvSpPr>
          <p:cNvPr id="7" name="Rectangle 6">
            <a:extLst>
              <a:ext uri="{FF2B5EF4-FFF2-40B4-BE49-F238E27FC236}">
                <a16:creationId xmlns:a16="http://schemas.microsoft.com/office/drawing/2014/main" id="{FAD0F19F-D47A-4A0E-817D-89FE6C8F681B}"/>
              </a:ext>
            </a:extLst>
          </p:cNvPr>
          <p:cNvSpPr/>
          <p:nvPr userDrawn="1"/>
        </p:nvSpPr>
        <p:spPr>
          <a:xfrm>
            <a:off x="1" y="0"/>
            <a:ext cx="1778558" cy="6858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8BB6FA4F-EFF1-4ED5-9DA8-8DC018F7896B}"/>
              </a:ext>
            </a:extLst>
          </p:cNvPr>
          <p:cNvSpPr txBox="1"/>
          <p:nvPr userDrawn="1"/>
        </p:nvSpPr>
        <p:spPr>
          <a:xfrm>
            <a:off x="0" y="0"/>
            <a:ext cx="2576945" cy="646331"/>
          </a:xfrm>
          <a:prstGeom prst="rect">
            <a:avLst/>
          </a:prstGeom>
          <a:noFill/>
        </p:spPr>
        <p:txBody>
          <a:bodyPr wrap="square" rtlCol="0">
            <a:spAutoFit/>
          </a:bodyPr>
          <a:lstStyle/>
          <a:p>
            <a:endParaRPr lang="fr-FR" dirty="0"/>
          </a:p>
          <a:p>
            <a:endParaRPr lang="fr-FR" dirty="0"/>
          </a:p>
        </p:txBody>
      </p:sp>
      <p:sp>
        <p:nvSpPr>
          <p:cNvPr id="9" name="Rectangle 8">
            <a:extLst>
              <a:ext uri="{FF2B5EF4-FFF2-40B4-BE49-F238E27FC236}">
                <a16:creationId xmlns:a16="http://schemas.microsoft.com/office/drawing/2014/main" id="{FFE73593-E614-4B34-AA45-A6F2DA5718DC}"/>
              </a:ext>
            </a:extLst>
          </p:cNvPr>
          <p:cNvSpPr/>
          <p:nvPr userDrawn="1"/>
        </p:nvSpPr>
        <p:spPr>
          <a:xfrm>
            <a:off x="1" y="0"/>
            <a:ext cx="1778558" cy="6858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CED38ACD-E61D-45BA-9E06-B201566BD0BF}"/>
              </a:ext>
            </a:extLst>
          </p:cNvPr>
          <p:cNvSpPr txBox="1"/>
          <p:nvPr userDrawn="1"/>
        </p:nvSpPr>
        <p:spPr>
          <a:xfrm>
            <a:off x="0" y="0"/>
            <a:ext cx="2576945" cy="646331"/>
          </a:xfrm>
          <a:prstGeom prst="rect">
            <a:avLst/>
          </a:prstGeom>
          <a:noFill/>
        </p:spPr>
        <p:txBody>
          <a:bodyPr wrap="square" rtlCol="0">
            <a:spAutoFit/>
          </a:bodyPr>
          <a:lstStyle/>
          <a:p>
            <a:endParaRPr lang="fr-FR" dirty="0"/>
          </a:p>
          <a:p>
            <a:endParaRPr lang="fr-FR" dirty="0"/>
          </a:p>
        </p:txBody>
      </p:sp>
      <p:sp>
        <p:nvSpPr>
          <p:cNvPr id="11" name="ZoneTexte 10">
            <a:extLst>
              <a:ext uri="{FF2B5EF4-FFF2-40B4-BE49-F238E27FC236}">
                <a16:creationId xmlns:a16="http://schemas.microsoft.com/office/drawing/2014/main" id="{0381F969-0FC1-4FAC-BF7F-4F2E22EB9271}"/>
              </a:ext>
            </a:extLst>
          </p:cNvPr>
          <p:cNvSpPr txBox="1"/>
          <p:nvPr userDrawn="1"/>
        </p:nvSpPr>
        <p:spPr>
          <a:xfrm>
            <a:off x="0" y="0"/>
            <a:ext cx="1889089" cy="4555093"/>
          </a:xfrm>
          <a:prstGeom prst="rect">
            <a:avLst/>
          </a:prstGeom>
          <a:noFill/>
        </p:spPr>
        <p:txBody>
          <a:bodyPr wrap="square" rtlCol="0">
            <a:spAutoFit/>
          </a:bodyPr>
          <a:lstStyle/>
          <a:p>
            <a:pPr algn="ctr"/>
            <a:r>
              <a:rPr lang="fr-FR" sz="2000" b="1" dirty="0">
                <a:latin typeface="Cambria" panose="02040503050406030204" pitchFamily="18" charset="0"/>
              </a:rPr>
              <a:t>Plan de cours</a:t>
            </a:r>
          </a:p>
          <a:p>
            <a:endParaRPr lang="fr-FR" dirty="0">
              <a:latin typeface="Cambria" panose="02040503050406030204" pitchFamily="18" charset="0"/>
            </a:endParaRPr>
          </a:p>
          <a:p>
            <a:endParaRPr lang="fr-FR" dirty="0">
              <a:latin typeface="Cambria" panose="02040503050406030204" pitchFamily="18" charset="0"/>
            </a:endParaRPr>
          </a:p>
          <a:p>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Coté Serveur</a:t>
            </a: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Socket.IO</a:t>
            </a: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Passer des var</a:t>
            </a: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Chat Socket</a:t>
            </a:r>
          </a:p>
          <a:p>
            <a:pPr marL="0" indent="0">
              <a:buFont typeface="Wingdings" panose="05000000000000000000" pitchFamily="2" charset="2"/>
              <a:buNone/>
            </a:pPr>
            <a:br>
              <a:rPr lang="fr-FR" dirty="0">
                <a:latin typeface="Cambria" panose="02040503050406030204" pitchFamily="18" charset="0"/>
              </a:rPr>
            </a:br>
            <a:endParaRPr lang="fr-FR" dirty="0">
              <a:latin typeface="Cambria" panose="02040503050406030204" pitchFamily="18" charset="0"/>
            </a:endParaRPr>
          </a:p>
        </p:txBody>
      </p:sp>
    </p:spTree>
    <p:extLst>
      <p:ext uri="{BB962C8B-B14F-4D97-AF65-F5344CB8AC3E}">
        <p14:creationId xmlns:p14="http://schemas.microsoft.com/office/powerpoint/2010/main" val="9968038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36CF25FB-67BD-48A0-9830-510E82925C72}"/>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6433C3-2315-4262-A8DC-8A2428EACC4F}" type="slidenum">
              <a:rPr lang="fr-FR" smtClean="0"/>
              <a:t>‹N°›</a:t>
            </a:fld>
            <a:endParaRPr lang="fr-FR"/>
          </a:p>
        </p:txBody>
      </p:sp>
      <p:sp>
        <p:nvSpPr>
          <p:cNvPr id="7" name="Rectangle 6">
            <a:extLst>
              <a:ext uri="{FF2B5EF4-FFF2-40B4-BE49-F238E27FC236}">
                <a16:creationId xmlns:a16="http://schemas.microsoft.com/office/drawing/2014/main" id="{386DB742-FC81-48B9-AB94-4749FCA19E6F}"/>
              </a:ext>
            </a:extLst>
          </p:cNvPr>
          <p:cNvSpPr/>
          <p:nvPr userDrawn="1"/>
        </p:nvSpPr>
        <p:spPr>
          <a:xfrm>
            <a:off x="1" y="0"/>
            <a:ext cx="1778558" cy="6858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4E03E7B-3BEF-485D-9206-949AC904B368}"/>
              </a:ext>
            </a:extLst>
          </p:cNvPr>
          <p:cNvSpPr txBox="1"/>
          <p:nvPr userDrawn="1"/>
        </p:nvSpPr>
        <p:spPr>
          <a:xfrm>
            <a:off x="0" y="0"/>
            <a:ext cx="2576945" cy="646331"/>
          </a:xfrm>
          <a:prstGeom prst="rect">
            <a:avLst/>
          </a:prstGeom>
          <a:noFill/>
        </p:spPr>
        <p:txBody>
          <a:bodyPr wrap="square" rtlCol="0">
            <a:spAutoFit/>
          </a:bodyPr>
          <a:lstStyle/>
          <a:p>
            <a:endParaRPr lang="fr-FR" dirty="0"/>
          </a:p>
          <a:p>
            <a:endParaRPr lang="fr-FR" dirty="0"/>
          </a:p>
        </p:txBody>
      </p:sp>
      <p:sp>
        <p:nvSpPr>
          <p:cNvPr id="12" name="ZoneTexte 11">
            <a:extLst>
              <a:ext uri="{FF2B5EF4-FFF2-40B4-BE49-F238E27FC236}">
                <a16:creationId xmlns:a16="http://schemas.microsoft.com/office/drawing/2014/main" id="{D73181FB-FFDA-466D-A9C1-86519AB5AEED}"/>
              </a:ext>
            </a:extLst>
          </p:cNvPr>
          <p:cNvSpPr txBox="1"/>
          <p:nvPr userDrawn="1"/>
        </p:nvSpPr>
        <p:spPr>
          <a:xfrm>
            <a:off x="1" y="0"/>
            <a:ext cx="1778558" cy="7325082"/>
          </a:xfrm>
          <a:prstGeom prst="rect">
            <a:avLst/>
          </a:prstGeom>
          <a:noFill/>
        </p:spPr>
        <p:txBody>
          <a:bodyPr wrap="square" rtlCol="0">
            <a:spAutoFit/>
          </a:bodyPr>
          <a:lstStyle/>
          <a:p>
            <a:pPr algn="ctr"/>
            <a:r>
              <a:rPr lang="fr-FR" sz="2000" b="1" dirty="0">
                <a:latin typeface="Cambria" panose="02040503050406030204" pitchFamily="18" charset="0"/>
              </a:rPr>
              <a:t>Plan de cours</a:t>
            </a:r>
          </a:p>
          <a:p>
            <a:endParaRPr lang="fr-FR" dirty="0">
              <a:latin typeface="Cambria" panose="02040503050406030204" pitchFamily="18" charset="0"/>
            </a:endParaRPr>
          </a:p>
          <a:p>
            <a:endParaRPr lang="fr-FR" dirty="0">
              <a:latin typeface="Cambria" panose="02040503050406030204" pitchFamily="18" charset="0"/>
            </a:endParaRPr>
          </a:p>
          <a:p>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Passage de props</a:t>
            </a: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State &amp; Event</a:t>
            </a: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r>
              <a:rPr lang="fr-FR" dirty="0" err="1">
                <a:latin typeface="Cambria" panose="02040503050406030204" pitchFamily="18" charset="0"/>
              </a:rPr>
              <a:t>Redux</a:t>
            </a:r>
            <a:r>
              <a:rPr lang="fr-FR" dirty="0">
                <a:latin typeface="Cambria" panose="02040503050406030204" pitchFamily="18" charset="0"/>
              </a:rPr>
              <a:t> –</a:t>
            </a:r>
            <a:br>
              <a:rPr lang="fr-FR" dirty="0">
                <a:latin typeface="Cambria" panose="02040503050406030204" pitchFamily="18" charset="0"/>
              </a:rPr>
            </a:br>
            <a:r>
              <a:rPr lang="fr-FR" dirty="0">
                <a:latin typeface="Cambria" panose="02040503050406030204" pitchFamily="18" charset="0"/>
              </a:rPr>
              <a:t>Container</a:t>
            </a: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r>
              <a:rPr lang="fr-FR" dirty="0" err="1">
                <a:latin typeface="Cambria" panose="02040503050406030204" pitchFamily="18" charset="0"/>
              </a:rPr>
              <a:t>Redux</a:t>
            </a:r>
            <a:r>
              <a:rPr lang="fr-FR" dirty="0">
                <a:latin typeface="Cambria" panose="02040503050406030204" pitchFamily="18" charset="0"/>
              </a:rPr>
              <a:t> –</a:t>
            </a:r>
            <a:br>
              <a:rPr lang="fr-FR" dirty="0">
                <a:latin typeface="Cambria" panose="02040503050406030204" pitchFamily="18" charset="0"/>
              </a:rPr>
            </a:br>
            <a:r>
              <a:rPr lang="fr-FR" dirty="0" err="1">
                <a:latin typeface="Cambria" panose="02040503050406030204" pitchFamily="18" charset="0"/>
              </a:rPr>
              <a:t>Reducer</a:t>
            </a:r>
            <a:endParaRPr lang="fr-FR" dirty="0">
              <a:latin typeface="Cambria" panose="02040503050406030204" pitchFamily="18" charset="0"/>
            </a:endParaRP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endParaRPr lang="fr-FR" dirty="0">
              <a:latin typeface="Cambria" panose="020405030504060302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dirty="0" err="1">
                <a:latin typeface="Cambria" panose="02040503050406030204" pitchFamily="18" charset="0"/>
              </a:rPr>
              <a:t>Redux</a:t>
            </a:r>
            <a:r>
              <a:rPr lang="fr-FR" dirty="0">
                <a:latin typeface="Cambria" panose="02040503050406030204" pitchFamily="18" charset="0"/>
              </a:rPr>
              <a:t> –</a:t>
            </a:r>
            <a:br>
              <a:rPr lang="fr-FR" dirty="0">
                <a:latin typeface="Cambria" panose="02040503050406030204" pitchFamily="18" charset="0"/>
              </a:rPr>
            </a:br>
            <a:r>
              <a:rPr lang="fr-FR" dirty="0">
                <a:latin typeface="Cambria" panose="02040503050406030204" pitchFamily="18" charset="0"/>
              </a:rPr>
              <a:t>Action</a:t>
            </a:r>
          </a:p>
          <a:p>
            <a:pPr marL="285750" indent="-285750">
              <a:buFont typeface="Wingdings" panose="05000000000000000000" pitchFamily="2" charset="2"/>
              <a:buChar char="q"/>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endParaRPr lang="fr-FR" dirty="0">
              <a:latin typeface="Cambria" panose="02040503050406030204" pitchFamily="18" charset="0"/>
            </a:endParaRPr>
          </a:p>
        </p:txBody>
      </p:sp>
    </p:spTree>
    <p:extLst>
      <p:ext uri="{BB962C8B-B14F-4D97-AF65-F5344CB8AC3E}">
        <p14:creationId xmlns:p14="http://schemas.microsoft.com/office/powerpoint/2010/main" val="741358461"/>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E2150F-4BFE-4D97-8F21-5A4463233BB2}"/>
              </a:ext>
            </a:extLst>
          </p:cNvPr>
          <p:cNvSpPr>
            <a:spLocks noGrp="1"/>
          </p:cNvSpPr>
          <p:nvPr>
            <p:ph type="ctrTitle" idx="4294967295"/>
          </p:nvPr>
        </p:nvSpPr>
        <p:spPr>
          <a:xfrm>
            <a:off x="2550160" y="0"/>
            <a:ext cx="9641840" cy="802640"/>
          </a:xfrm>
          <a:prstGeom prst="rect">
            <a:avLst/>
          </a:prstGeom>
        </p:spPr>
        <p:txBody>
          <a:bodyPr/>
          <a:lstStyle/>
          <a:p>
            <a:pPr algn="ctr"/>
            <a:r>
              <a:rPr lang="fr-FR" dirty="0">
                <a:latin typeface="Cambria" panose="02040503050406030204" pitchFamily="18" charset="0"/>
              </a:rPr>
              <a:t>J -5</a:t>
            </a:r>
          </a:p>
        </p:txBody>
      </p:sp>
      <p:sp>
        <p:nvSpPr>
          <p:cNvPr id="3" name="Sous-titre 2">
            <a:extLst>
              <a:ext uri="{FF2B5EF4-FFF2-40B4-BE49-F238E27FC236}">
                <a16:creationId xmlns:a16="http://schemas.microsoft.com/office/drawing/2014/main" id="{E4C39BF9-6783-4B47-92E0-086B6996CCBC}"/>
              </a:ext>
            </a:extLst>
          </p:cNvPr>
          <p:cNvSpPr>
            <a:spLocks noGrp="1"/>
          </p:cNvSpPr>
          <p:nvPr>
            <p:ph type="subTitle" idx="4294967295"/>
          </p:nvPr>
        </p:nvSpPr>
        <p:spPr>
          <a:xfrm>
            <a:off x="2794000" y="1097280"/>
            <a:ext cx="9144000" cy="4439920"/>
          </a:xfrm>
          <a:prstGeom prst="rect">
            <a:avLst/>
          </a:prstGeom>
        </p:spPr>
        <p:txBody>
          <a:bodyPr/>
          <a:lstStyle/>
          <a:p>
            <a:r>
              <a:rPr lang="fr-FR" dirty="0"/>
              <a:t>Planning : </a:t>
            </a:r>
          </a:p>
          <a:p>
            <a:pPr lvl="1">
              <a:lnSpc>
                <a:spcPct val="200000"/>
              </a:lnSpc>
            </a:pPr>
            <a:r>
              <a:rPr lang="fr-FR" dirty="0"/>
              <a:t>Exemple de fonctionnement coté serveur</a:t>
            </a:r>
          </a:p>
          <a:p>
            <a:pPr lvl="1">
              <a:lnSpc>
                <a:spcPct val="200000"/>
              </a:lnSpc>
            </a:pPr>
            <a:r>
              <a:rPr lang="fr-FR" dirty="0"/>
              <a:t>Socket.io</a:t>
            </a:r>
          </a:p>
          <a:p>
            <a:pPr lvl="1">
              <a:lnSpc>
                <a:spcPct val="200000"/>
              </a:lnSpc>
            </a:pPr>
            <a:r>
              <a:rPr lang="fr-FR" dirty="0"/>
              <a:t>Passer des variables dès l’initialisation</a:t>
            </a:r>
          </a:p>
          <a:p>
            <a:pPr lvl="1">
              <a:lnSpc>
                <a:spcPct val="200000"/>
              </a:lnSpc>
            </a:pPr>
            <a:r>
              <a:rPr lang="fr-FR" dirty="0"/>
              <a:t>Des Questions ?</a:t>
            </a:r>
          </a:p>
        </p:txBody>
      </p:sp>
      <p:sp>
        <p:nvSpPr>
          <p:cNvPr id="4" name="ZoneTexte 3">
            <a:extLst>
              <a:ext uri="{FF2B5EF4-FFF2-40B4-BE49-F238E27FC236}">
                <a16:creationId xmlns:a16="http://schemas.microsoft.com/office/drawing/2014/main" id="{F143A286-1829-459F-8753-745540F42FDB}"/>
              </a:ext>
            </a:extLst>
          </p:cNvPr>
          <p:cNvSpPr txBox="1"/>
          <p:nvPr/>
        </p:nvSpPr>
        <p:spPr>
          <a:xfrm>
            <a:off x="-60960" y="924560"/>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5" name="ZoneTexte 4">
            <a:extLst>
              <a:ext uri="{FF2B5EF4-FFF2-40B4-BE49-F238E27FC236}">
                <a16:creationId xmlns:a16="http://schemas.microsoft.com/office/drawing/2014/main" id="{4261CE18-CAE1-423E-ADFD-8173384F674A}"/>
              </a:ext>
            </a:extLst>
          </p:cNvPr>
          <p:cNvSpPr txBox="1"/>
          <p:nvPr/>
        </p:nvSpPr>
        <p:spPr>
          <a:xfrm>
            <a:off x="-40640" y="2286000"/>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6" name="ZoneTexte 5">
            <a:extLst>
              <a:ext uri="{FF2B5EF4-FFF2-40B4-BE49-F238E27FC236}">
                <a16:creationId xmlns:a16="http://schemas.microsoft.com/office/drawing/2014/main" id="{01D030BB-4C2D-4349-8EF8-1AC05B85919F}"/>
              </a:ext>
            </a:extLst>
          </p:cNvPr>
          <p:cNvSpPr txBox="1"/>
          <p:nvPr/>
        </p:nvSpPr>
        <p:spPr>
          <a:xfrm>
            <a:off x="-40640" y="3368040"/>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7" name="ZoneTexte 6">
            <a:extLst>
              <a:ext uri="{FF2B5EF4-FFF2-40B4-BE49-F238E27FC236}">
                <a16:creationId xmlns:a16="http://schemas.microsoft.com/office/drawing/2014/main" id="{454A9E3A-B8C5-4669-9A03-4ED56FBC9F59}"/>
              </a:ext>
            </a:extLst>
          </p:cNvPr>
          <p:cNvSpPr txBox="1"/>
          <p:nvPr/>
        </p:nvSpPr>
        <p:spPr>
          <a:xfrm>
            <a:off x="-28917" y="4783183"/>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8" name="ZoneTexte 7">
            <a:extLst>
              <a:ext uri="{FF2B5EF4-FFF2-40B4-BE49-F238E27FC236}">
                <a16:creationId xmlns:a16="http://schemas.microsoft.com/office/drawing/2014/main" id="{FFCFE01A-385A-4C93-BB61-7DDE8BA4D9C5}"/>
              </a:ext>
            </a:extLst>
          </p:cNvPr>
          <p:cNvSpPr txBox="1"/>
          <p:nvPr/>
        </p:nvSpPr>
        <p:spPr>
          <a:xfrm>
            <a:off x="-40640" y="5849983"/>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1558061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60960" y="924560"/>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33" name="ZoneTexte 32">
            <a:extLst>
              <a:ext uri="{FF2B5EF4-FFF2-40B4-BE49-F238E27FC236}">
                <a16:creationId xmlns:a16="http://schemas.microsoft.com/office/drawing/2014/main" id="{225CFB8C-6797-436C-B565-52C106836CAC}"/>
              </a:ext>
            </a:extLst>
          </p:cNvPr>
          <p:cNvSpPr txBox="1"/>
          <p:nvPr/>
        </p:nvSpPr>
        <p:spPr>
          <a:xfrm>
            <a:off x="1781908" y="0"/>
            <a:ext cx="10410092" cy="461665"/>
          </a:xfrm>
          <a:prstGeom prst="rect">
            <a:avLst/>
          </a:prstGeom>
          <a:noFill/>
        </p:spPr>
        <p:txBody>
          <a:bodyPr wrap="square" rtlCol="0">
            <a:spAutoFit/>
          </a:bodyPr>
          <a:lstStyle/>
          <a:p>
            <a:pPr algn="ctr"/>
            <a:r>
              <a:rPr lang="fr-FR" sz="2400" b="1" dirty="0"/>
              <a:t>Exemple de fonctionnement coté serveur</a:t>
            </a:r>
          </a:p>
        </p:txBody>
      </p:sp>
      <p:pic>
        <p:nvPicPr>
          <p:cNvPr id="12" name="Image 11">
            <a:extLst>
              <a:ext uri="{FF2B5EF4-FFF2-40B4-BE49-F238E27FC236}">
                <a16:creationId xmlns:a16="http://schemas.microsoft.com/office/drawing/2014/main" id="{3623734E-0E6C-4C51-BDCA-DB1C0C797AC5}"/>
              </a:ext>
            </a:extLst>
          </p:cNvPr>
          <p:cNvPicPr>
            <a:picLocks noChangeAspect="1"/>
          </p:cNvPicPr>
          <p:nvPr/>
        </p:nvPicPr>
        <p:blipFill>
          <a:blip r:embed="rId2"/>
          <a:stretch>
            <a:fillRect/>
          </a:stretch>
        </p:blipFill>
        <p:spPr>
          <a:xfrm>
            <a:off x="5756298" y="644429"/>
            <a:ext cx="6320197" cy="5306052"/>
          </a:xfrm>
          <a:prstGeom prst="rect">
            <a:avLst/>
          </a:prstGeom>
        </p:spPr>
      </p:pic>
      <p:pic>
        <p:nvPicPr>
          <p:cNvPr id="23" name="Image 22">
            <a:extLst>
              <a:ext uri="{FF2B5EF4-FFF2-40B4-BE49-F238E27FC236}">
                <a16:creationId xmlns:a16="http://schemas.microsoft.com/office/drawing/2014/main" id="{0C4D5BEF-8BEE-458C-A6F6-6B766F2F0A96}"/>
              </a:ext>
            </a:extLst>
          </p:cNvPr>
          <p:cNvPicPr>
            <a:picLocks noChangeAspect="1"/>
          </p:cNvPicPr>
          <p:nvPr/>
        </p:nvPicPr>
        <p:blipFill>
          <a:blip r:embed="rId3"/>
          <a:stretch>
            <a:fillRect/>
          </a:stretch>
        </p:blipFill>
        <p:spPr>
          <a:xfrm>
            <a:off x="5756298" y="5966292"/>
            <a:ext cx="3463332" cy="891708"/>
          </a:xfrm>
          <a:prstGeom prst="rect">
            <a:avLst/>
          </a:prstGeom>
        </p:spPr>
      </p:pic>
      <p:sp>
        <p:nvSpPr>
          <p:cNvPr id="24" name="ZoneTexte 23">
            <a:extLst>
              <a:ext uri="{FF2B5EF4-FFF2-40B4-BE49-F238E27FC236}">
                <a16:creationId xmlns:a16="http://schemas.microsoft.com/office/drawing/2014/main" id="{28F1164D-5BAD-4B3B-8522-D80A983E4EB7}"/>
              </a:ext>
            </a:extLst>
          </p:cNvPr>
          <p:cNvSpPr txBox="1"/>
          <p:nvPr/>
        </p:nvSpPr>
        <p:spPr>
          <a:xfrm>
            <a:off x="1781908" y="644429"/>
            <a:ext cx="2753248" cy="369332"/>
          </a:xfrm>
          <a:prstGeom prst="rect">
            <a:avLst/>
          </a:prstGeom>
          <a:noFill/>
        </p:spPr>
        <p:txBody>
          <a:bodyPr wrap="square" rtlCol="0">
            <a:spAutoFit/>
          </a:bodyPr>
          <a:lstStyle/>
          <a:p>
            <a:pPr marL="285750" indent="-285750">
              <a:buFont typeface="Arial" panose="020B0604020202020204" pitchFamily="34" charset="0"/>
              <a:buChar char="•"/>
            </a:pPr>
            <a:r>
              <a:rPr lang="fr-FR" b="1" dirty="0"/>
              <a:t>Code coté serveur : </a:t>
            </a:r>
          </a:p>
        </p:txBody>
      </p:sp>
      <p:sp>
        <p:nvSpPr>
          <p:cNvPr id="25" name="ZoneTexte 24">
            <a:extLst>
              <a:ext uri="{FF2B5EF4-FFF2-40B4-BE49-F238E27FC236}">
                <a16:creationId xmlns:a16="http://schemas.microsoft.com/office/drawing/2014/main" id="{9A3B56D2-854C-48AF-9041-52D3B0D3C35D}"/>
              </a:ext>
            </a:extLst>
          </p:cNvPr>
          <p:cNvSpPr txBox="1"/>
          <p:nvPr/>
        </p:nvSpPr>
        <p:spPr>
          <a:xfrm>
            <a:off x="2430183" y="1013761"/>
            <a:ext cx="2104974" cy="954107"/>
          </a:xfrm>
          <a:prstGeom prst="rect">
            <a:avLst/>
          </a:prstGeom>
          <a:noFill/>
        </p:spPr>
        <p:txBody>
          <a:bodyPr wrap="square" rtlCol="0">
            <a:spAutoFit/>
          </a:bodyPr>
          <a:lstStyle/>
          <a:p>
            <a:r>
              <a:rPr lang="fr-FR" sz="1400" b="1" i="1" dirty="0"/>
              <a:t>Import d’express</a:t>
            </a:r>
            <a:br>
              <a:rPr lang="fr-FR" sz="1400" b="1" i="1" dirty="0"/>
            </a:br>
            <a:r>
              <a:rPr lang="fr-FR" sz="1400" b="1" i="1" dirty="0"/>
              <a:t>Import de module http</a:t>
            </a:r>
            <a:br>
              <a:rPr lang="fr-FR" sz="1400" b="1" i="1" dirty="0"/>
            </a:br>
            <a:r>
              <a:rPr lang="fr-FR" sz="1400" b="1" i="1" dirty="0"/>
              <a:t>Import de Socket </a:t>
            </a:r>
            <a:r>
              <a:rPr lang="fr-FR" sz="1400" b="1" i="1" dirty="0" err="1"/>
              <a:t>io</a:t>
            </a:r>
            <a:r>
              <a:rPr lang="fr-FR" sz="1400" b="1" i="1" dirty="0"/>
              <a:t> coté serveur</a:t>
            </a:r>
          </a:p>
        </p:txBody>
      </p:sp>
      <p:cxnSp>
        <p:nvCxnSpPr>
          <p:cNvPr id="27" name="Connecteur droit avec flèche 26">
            <a:extLst>
              <a:ext uri="{FF2B5EF4-FFF2-40B4-BE49-F238E27FC236}">
                <a16:creationId xmlns:a16="http://schemas.microsoft.com/office/drawing/2014/main" id="{7353093E-50F7-48B4-AA16-586B24044FC8}"/>
              </a:ext>
            </a:extLst>
          </p:cNvPr>
          <p:cNvCxnSpPr>
            <a:cxnSpLocks/>
            <a:stCxn id="25" idx="3"/>
          </p:cNvCxnSpPr>
          <p:nvPr/>
        </p:nvCxnSpPr>
        <p:spPr>
          <a:xfrm flipV="1">
            <a:off x="4535157" y="1013761"/>
            <a:ext cx="1221141" cy="477054"/>
          </a:xfrm>
          <a:prstGeom prst="straightConnector1">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A4F260E8-5076-4097-A863-CFA6BC17E50E}"/>
              </a:ext>
            </a:extLst>
          </p:cNvPr>
          <p:cNvSpPr txBox="1"/>
          <p:nvPr/>
        </p:nvSpPr>
        <p:spPr>
          <a:xfrm>
            <a:off x="2430183" y="2042911"/>
            <a:ext cx="2104974" cy="307777"/>
          </a:xfrm>
          <a:prstGeom prst="rect">
            <a:avLst/>
          </a:prstGeom>
          <a:noFill/>
        </p:spPr>
        <p:txBody>
          <a:bodyPr wrap="square" rtlCol="0">
            <a:spAutoFit/>
          </a:bodyPr>
          <a:lstStyle/>
          <a:p>
            <a:r>
              <a:rPr lang="fr-FR" sz="1400" b="1" i="1" dirty="0"/>
              <a:t>Instanciation </a:t>
            </a:r>
          </a:p>
        </p:txBody>
      </p:sp>
      <p:cxnSp>
        <p:nvCxnSpPr>
          <p:cNvPr id="32" name="Connecteur droit avec flèche 31">
            <a:extLst>
              <a:ext uri="{FF2B5EF4-FFF2-40B4-BE49-F238E27FC236}">
                <a16:creationId xmlns:a16="http://schemas.microsoft.com/office/drawing/2014/main" id="{908FB421-1829-48CE-9F61-D51EC518C1D8}"/>
              </a:ext>
            </a:extLst>
          </p:cNvPr>
          <p:cNvCxnSpPr>
            <a:cxnSpLocks/>
          </p:cNvCxnSpPr>
          <p:nvPr/>
        </p:nvCxnSpPr>
        <p:spPr>
          <a:xfrm flipV="1">
            <a:off x="3796603" y="1766863"/>
            <a:ext cx="1959695" cy="477053"/>
          </a:xfrm>
          <a:prstGeom prst="straightConnector1">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D9FF7342-87EF-4B73-BF03-6BBD9CB84A2C}"/>
              </a:ext>
            </a:extLst>
          </p:cNvPr>
          <p:cNvCxnSpPr>
            <a:cxnSpLocks/>
          </p:cNvCxnSpPr>
          <p:nvPr/>
        </p:nvCxnSpPr>
        <p:spPr>
          <a:xfrm>
            <a:off x="4079631" y="3958424"/>
            <a:ext cx="1651546" cy="0"/>
          </a:xfrm>
          <a:prstGeom prst="straightConnector1">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89E675AE-A6E0-4256-BA08-73AA6DBCC969}"/>
              </a:ext>
            </a:extLst>
          </p:cNvPr>
          <p:cNvSpPr txBox="1"/>
          <p:nvPr/>
        </p:nvSpPr>
        <p:spPr>
          <a:xfrm>
            <a:off x="2106045" y="3696814"/>
            <a:ext cx="2104974" cy="523220"/>
          </a:xfrm>
          <a:prstGeom prst="rect">
            <a:avLst/>
          </a:prstGeom>
          <a:noFill/>
        </p:spPr>
        <p:txBody>
          <a:bodyPr wrap="square" rtlCol="0">
            <a:spAutoFit/>
          </a:bodyPr>
          <a:lstStyle/>
          <a:p>
            <a:r>
              <a:rPr lang="fr-FR" sz="1400" b="1" i="1" dirty="0"/>
              <a:t>Ecoute de la connexion socket </a:t>
            </a:r>
          </a:p>
        </p:txBody>
      </p:sp>
      <p:sp>
        <p:nvSpPr>
          <p:cNvPr id="39" name="ZoneTexte 38">
            <a:extLst>
              <a:ext uri="{FF2B5EF4-FFF2-40B4-BE49-F238E27FC236}">
                <a16:creationId xmlns:a16="http://schemas.microsoft.com/office/drawing/2014/main" id="{EAD21FD1-113E-4A89-953C-671A9B412B68}"/>
              </a:ext>
            </a:extLst>
          </p:cNvPr>
          <p:cNvSpPr txBox="1"/>
          <p:nvPr/>
        </p:nvSpPr>
        <p:spPr>
          <a:xfrm>
            <a:off x="2106045" y="4438180"/>
            <a:ext cx="2104974" cy="738664"/>
          </a:xfrm>
          <a:prstGeom prst="rect">
            <a:avLst/>
          </a:prstGeom>
          <a:noFill/>
        </p:spPr>
        <p:txBody>
          <a:bodyPr wrap="square" rtlCol="0">
            <a:spAutoFit/>
          </a:bodyPr>
          <a:lstStyle/>
          <a:p>
            <a:r>
              <a:rPr lang="fr-FR" sz="1400" b="1" i="1" dirty="0"/>
              <a:t>Ecoute d’un message client -&gt; serveur type ‘</a:t>
            </a:r>
            <a:r>
              <a:rPr lang="fr-FR" sz="1400" b="1" i="1" dirty="0" err="1"/>
              <a:t>send_message</a:t>
            </a:r>
            <a:r>
              <a:rPr lang="fr-FR" sz="1400" b="1" i="1" dirty="0"/>
              <a:t>’</a:t>
            </a:r>
          </a:p>
        </p:txBody>
      </p:sp>
      <p:cxnSp>
        <p:nvCxnSpPr>
          <p:cNvPr id="40" name="Connecteur droit avec flèche 39">
            <a:extLst>
              <a:ext uri="{FF2B5EF4-FFF2-40B4-BE49-F238E27FC236}">
                <a16:creationId xmlns:a16="http://schemas.microsoft.com/office/drawing/2014/main" id="{705F8614-82E2-4631-9576-8AA875BAB111}"/>
              </a:ext>
            </a:extLst>
          </p:cNvPr>
          <p:cNvCxnSpPr>
            <a:cxnSpLocks/>
          </p:cNvCxnSpPr>
          <p:nvPr/>
        </p:nvCxnSpPr>
        <p:spPr>
          <a:xfrm>
            <a:off x="4131681" y="4603193"/>
            <a:ext cx="1651546" cy="0"/>
          </a:xfrm>
          <a:prstGeom prst="straightConnector1">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3E77E2CB-D36B-412D-B207-62128C5A5994}"/>
              </a:ext>
            </a:extLst>
          </p:cNvPr>
          <p:cNvCxnSpPr>
            <a:cxnSpLocks/>
          </p:cNvCxnSpPr>
          <p:nvPr/>
        </p:nvCxnSpPr>
        <p:spPr>
          <a:xfrm>
            <a:off x="4319954" y="5376916"/>
            <a:ext cx="1651546" cy="0"/>
          </a:xfrm>
          <a:prstGeom prst="straightConnector1">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C2370B56-0B14-4AFD-A8D5-43155F902602}"/>
              </a:ext>
            </a:extLst>
          </p:cNvPr>
          <p:cNvSpPr txBox="1"/>
          <p:nvPr/>
        </p:nvSpPr>
        <p:spPr>
          <a:xfrm>
            <a:off x="2106045" y="5255709"/>
            <a:ext cx="2104974" cy="523220"/>
          </a:xfrm>
          <a:prstGeom prst="rect">
            <a:avLst/>
          </a:prstGeom>
          <a:noFill/>
        </p:spPr>
        <p:txBody>
          <a:bodyPr wrap="square" rtlCol="0">
            <a:spAutoFit/>
          </a:bodyPr>
          <a:lstStyle/>
          <a:p>
            <a:r>
              <a:rPr lang="fr-FR" sz="1400" b="1" i="1" dirty="0"/>
              <a:t>Emission d’un message type ‘</a:t>
            </a:r>
            <a:r>
              <a:rPr lang="fr-FR" sz="1400" b="1" i="1" dirty="0" err="1"/>
              <a:t>send_message</a:t>
            </a:r>
            <a:r>
              <a:rPr lang="fr-FR" sz="1400" b="1" i="1" dirty="0"/>
              <a:t>’</a:t>
            </a:r>
          </a:p>
        </p:txBody>
      </p:sp>
      <p:sp>
        <p:nvSpPr>
          <p:cNvPr id="43" name="ZoneTexte 42">
            <a:extLst>
              <a:ext uri="{FF2B5EF4-FFF2-40B4-BE49-F238E27FC236}">
                <a16:creationId xmlns:a16="http://schemas.microsoft.com/office/drawing/2014/main" id="{DF8B2F31-F728-4856-B6DA-9D900690C7BA}"/>
              </a:ext>
            </a:extLst>
          </p:cNvPr>
          <p:cNvSpPr txBox="1"/>
          <p:nvPr/>
        </p:nvSpPr>
        <p:spPr>
          <a:xfrm>
            <a:off x="2106045" y="6061471"/>
            <a:ext cx="2104974" cy="738664"/>
          </a:xfrm>
          <a:prstGeom prst="rect">
            <a:avLst/>
          </a:prstGeom>
          <a:noFill/>
        </p:spPr>
        <p:txBody>
          <a:bodyPr wrap="square" rtlCol="0">
            <a:spAutoFit/>
          </a:bodyPr>
          <a:lstStyle/>
          <a:p>
            <a:r>
              <a:rPr lang="fr-FR" sz="1400" b="1" i="1" dirty="0"/>
              <a:t>Lancement du serveur sur le port 3001/ </a:t>
            </a:r>
            <a:r>
              <a:rPr lang="fr-FR" sz="1400" b="1" i="1" dirty="0" err="1"/>
              <a:t>ip</a:t>
            </a:r>
            <a:r>
              <a:rPr lang="fr-FR" sz="1400" b="1" i="1" dirty="0"/>
              <a:t> localhost par défaut</a:t>
            </a:r>
          </a:p>
        </p:txBody>
      </p:sp>
      <p:cxnSp>
        <p:nvCxnSpPr>
          <p:cNvPr id="44" name="Connecteur droit avec flèche 43">
            <a:extLst>
              <a:ext uri="{FF2B5EF4-FFF2-40B4-BE49-F238E27FC236}">
                <a16:creationId xmlns:a16="http://schemas.microsoft.com/office/drawing/2014/main" id="{188A3F26-574F-49D7-BABB-DCBACEB7B4D7}"/>
              </a:ext>
            </a:extLst>
          </p:cNvPr>
          <p:cNvCxnSpPr>
            <a:cxnSpLocks/>
          </p:cNvCxnSpPr>
          <p:nvPr/>
        </p:nvCxnSpPr>
        <p:spPr>
          <a:xfrm>
            <a:off x="4131681" y="6323081"/>
            <a:ext cx="1651546" cy="0"/>
          </a:xfrm>
          <a:prstGeom prst="straightConnector1">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267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60960" y="924560"/>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24" name="ZoneTexte 23">
            <a:extLst>
              <a:ext uri="{FF2B5EF4-FFF2-40B4-BE49-F238E27FC236}">
                <a16:creationId xmlns:a16="http://schemas.microsoft.com/office/drawing/2014/main" id="{28F1164D-5BAD-4B3B-8522-D80A983E4EB7}"/>
              </a:ext>
            </a:extLst>
          </p:cNvPr>
          <p:cNvSpPr txBox="1"/>
          <p:nvPr/>
        </p:nvSpPr>
        <p:spPr>
          <a:xfrm>
            <a:off x="1781908" y="644429"/>
            <a:ext cx="2753248" cy="369332"/>
          </a:xfrm>
          <a:prstGeom prst="rect">
            <a:avLst/>
          </a:prstGeom>
          <a:noFill/>
        </p:spPr>
        <p:txBody>
          <a:bodyPr wrap="square" rtlCol="0">
            <a:spAutoFit/>
          </a:bodyPr>
          <a:lstStyle/>
          <a:p>
            <a:pPr marL="285750" indent="-285750">
              <a:buFont typeface="Arial" panose="020B0604020202020204" pitchFamily="34" charset="0"/>
              <a:buChar char="•"/>
            </a:pPr>
            <a:r>
              <a:rPr lang="fr-FR" b="1" dirty="0"/>
              <a:t>Code coté client : </a:t>
            </a:r>
          </a:p>
        </p:txBody>
      </p:sp>
      <p:sp>
        <p:nvSpPr>
          <p:cNvPr id="25" name="ZoneTexte 24">
            <a:extLst>
              <a:ext uri="{FF2B5EF4-FFF2-40B4-BE49-F238E27FC236}">
                <a16:creationId xmlns:a16="http://schemas.microsoft.com/office/drawing/2014/main" id="{9A3B56D2-854C-48AF-9041-52D3B0D3C35D}"/>
              </a:ext>
            </a:extLst>
          </p:cNvPr>
          <p:cNvSpPr txBox="1"/>
          <p:nvPr/>
        </p:nvSpPr>
        <p:spPr>
          <a:xfrm>
            <a:off x="2430183" y="1013761"/>
            <a:ext cx="2104974" cy="523220"/>
          </a:xfrm>
          <a:prstGeom prst="rect">
            <a:avLst/>
          </a:prstGeom>
          <a:noFill/>
        </p:spPr>
        <p:txBody>
          <a:bodyPr wrap="square" rtlCol="0">
            <a:spAutoFit/>
          </a:bodyPr>
          <a:lstStyle/>
          <a:p>
            <a:r>
              <a:rPr lang="fr-FR" sz="1400" b="1" i="1" dirty="0"/>
              <a:t>Import de socket </a:t>
            </a:r>
            <a:r>
              <a:rPr lang="fr-FR" sz="1400" b="1" i="1" dirty="0" err="1"/>
              <a:t>io</a:t>
            </a:r>
            <a:r>
              <a:rPr lang="fr-FR" sz="1400" b="1" i="1" dirty="0"/>
              <a:t> coté client</a:t>
            </a:r>
          </a:p>
        </p:txBody>
      </p:sp>
      <p:cxnSp>
        <p:nvCxnSpPr>
          <p:cNvPr id="27" name="Connecteur droit avec flèche 26">
            <a:extLst>
              <a:ext uri="{FF2B5EF4-FFF2-40B4-BE49-F238E27FC236}">
                <a16:creationId xmlns:a16="http://schemas.microsoft.com/office/drawing/2014/main" id="{7353093E-50F7-48B4-AA16-586B24044FC8}"/>
              </a:ext>
            </a:extLst>
          </p:cNvPr>
          <p:cNvCxnSpPr>
            <a:cxnSpLocks/>
            <a:stCxn id="25" idx="3"/>
          </p:cNvCxnSpPr>
          <p:nvPr/>
        </p:nvCxnSpPr>
        <p:spPr>
          <a:xfrm flipV="1">
            <a:off x="4535157" y="1013763"/>
            <a:ext cx="1221141" cy="261608"/>
          </a:xfrm>
          <a:prstGeom prst="straightConnector1">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2" name="Image 1">
            <a:extLst>
              <a:ext uri="{FF2B5EF4-FFF2-40B4-BE49-F238E27FC236}">
                <a16:creationId xmlns:a16="http://schemas.microsoft.com/office/drawing/2014/main" id="{4B61AB80-A9E9-4505-958A-F9EC505628E8}"/>
              </a:ext>
            </a:extLst>
          </p:cNvPr>
          <p:cNvPicPr>
            <a:picLocks noChangeAspect="1"/>
          </p:cNvPicPr>
          <p:nvPr/>
        </p:nvPicPr>
        <p:blipFill rotWithShape="1">
          <a:blip r:embed="rId2"/>
          <a:srcRect t="65600" r="2743" b="-353"/>
          <a:stretch/>
        </p:blipFill>
        <p:spPr>
          <a:xfrm>
            <a:off x="5874603" y="448095"/>
            <a:ext cx="6298788" cy="888336"/>
          </a:xfrm>
          <a:prstGeom prst="rect">
            <a:avLst/>
          </a:prstGeom>
        </p:spPr>
      </p:pic>
      <p:pic>
        <p:nvPicPr>
          <p:cNvPr id="3" name="Image 2">
            <a:extLst>
              <a:ext uri="{FF2B5EF4-FFF2-40B4-BE49-F238E27FC236}">
                <a16:creationId xmlns:a16="http://schemas.microsoft.com/office/drawing/2014/main" id="{D7B6C143-5567-40A2-A533-8B5B54918E02}"/>
              </a:ext>
            </a:extLst>
          </p:cNvPr>
          <p:cNvPicPr>
            <a:picLocks noChangeAspect="1"/>
          </p:cNvPicPr>
          <p:nvPr/>
        </p:nvPicPr>
        <p:blipFill>
          <a:blip r:embed="rId3"/>
          <a:stretch>
            <a:fillRect/>
          </a:stretch>
        </p:blipFill>
        <p:spPr>
          <a:xfrm>
            <a:off x="5100542" y="1784526"/>
            <a:ext cx="7072849" cy="4443046"/>
          </a:xfrm>
          <a:prstGeom prst="rect">
            <a:avLst/>
          </a:prstGeom>
        </p:spPr>
      </p:pic>
      <p:sp>
        <p:nvSpPr>
          <p:cNvPr id="21" name="ZoneTexte 20">
            <a:extLst>
              <a:ext uri="{FF2B5EF4-FFF2-40B4-BE49-F238E27FC236}">
                <a16:creationId xmlns:a16="http://schemas.microsoft.com/office/drawing/2014/main" id="{3A7C0F3C-B145-44BD-8A73-04008CB9C8DF}"/>
              </a:ext>
            </a:extLst>
          </p:cNvPr>
          <p:cNvSpPr txBox="1"/>
          <p:nvPr/>
        </p:nvSpPr>
        <p:spPr>
          <a:xfrm>
            <a:off x="2563245" y="2760500"/>
            <a:ext cx="2104974" cy="307777"/>
          </a:xfrm>
          <a:prstGeom prst="rect">
            <a:avLst/>
          </a:prstGeom>
          <a:noFill/>
        </p:spPr>
        <p:txBody>
          <a:bodyPr wrap="square" rtlCol="0">
            <a:spAutoFit/>
          </a:bodyPr>
          <a:lstStyle/>
          <a:p>
            <a:r>
              <a:rPr lang="fr-FR" sz="1400" b="1" i="1" dirty="0"/>
              <a:t>Connexion au socket</a:t>
            </a:r>
          </a:p>
        </p:txBody>
      </p:sp>
      <p:sp>
        <p:nvSpPr>
          <p:cNvPr id="22" name="ZoneTexte 21">
            <a:extLst>
              <a:ext uri="{FF2B5EF4-FFF2-40B4-BE49-F238E27FC236}">
                <a16:creationId xmlns:a16="http://schemas.microsoft.com/office/drawing/2014/main" id="{AD607650-A190-43C1-836A-7F92216BA44C}"/>
              </a:ext>
            </a:extLst>
          </p:cNvPr>
          <p:cNvSpPr txBox="1"/>
          <p:nvPr/>
        </p:nvSpPr>
        <p:spPr>
          <a:xfrm>
            <a:off x="2563245" y="3068277"/>
            <a:ext cx="2104974" cy="307777"/>
          </a:xfrm>
          <a:prstGeom prst="rect">
            <a:avLst/>
          </a:prstGeom>
          <a:noFill/>
        </p:spPr>
        <p:txBody>
          <a:bodyPr wrap="square" rtlCol="0">
            <a:spAutoFit/>
          </a:bodyPr>
          <a:lstStyle/>
          <a:p>
            <a:r>
              <a:rPr lang="fr-FR" sz="1400" b="1" i="1" dirty="0"/>
              <a:t>Ecoute de la connexion </a:t>
            </a:r>
          </a:p>
        </p:txBody>
      </p:sp>
      <p:sp>
        <p:nvSpPr>
          <p:cNvPr id="26" name="ZoneTexte 25">
            <a:extLst>
              <a:ext uri="{FF2B5EF4-FFF2-40B4-BE49-F238E27FC236}">
                <a16:creationId xmlns:a16="http://schemas.microsoft.com/office/drawing/2014/main" id="{B68003B6-DE12-4C86-875B-6E6C8A9A8F84}"/>
              </a:ext>
            </a:extLst>
          </p:cNvPr>
          <p:cNvSpPr txBox="1"/>
          <p:nvPr/>
        </p:nvSpPr>
        <p:spPr>
          <a:xfrm>
            <a:off x="2563245" y="3376054"/>
            <a:ext cx="2104974" cy="738664"/>
          </a:xfrm>
          <a:prstGeom prst="rect">
            <a:avLst/>
          </a:prstGeom>
          <a:noFill/>
        </p:spPr>
        <p:txBody>
          <a:bodyPr wrap="square" rtlCol="0">
            <a:spAutoFit/>
          </a:bodyPr>
          <a:lstStyle/>
          <a:p>
            <a:r>
              <a:rPr lang="fr-FR" sz="1400" b="1" i="1" dirty="0"/>
              <a:t>Ecoute de la réception d’un message type ‘</a:t>
            </a:r>
            <a:r>
              <a:rPr lang="fr-FR" sz="1400" b="1" i="1" dirty="0" err="1"/>
              <a:t>send_message</a:t>
            </a:r>
            <a:r>
              <a:rPr lang="fr-FR" sz="1400" b="1" i="1" dirty="0"/>
              <a:t>’</a:t>
            </a:r>
          </a:p>
        </p:txBody>
      </p:sp>
      <p:cxnSp>
        <p:nvCxnSpPr>
          <p:cNvPr id="28" name="Connecteur droit avec flèche 27">
            <a:extLst>
              <a:ext uri="{FF2B5EF4-FFF2-40B4-BE49-F238E27FC236}">
                <a16:creationId xmlns:a16="http://schemas.microsoft.com/office/drawing/2014/main" id="{18F0AE10-351B-4B38-B167-3263A3696E77}"/>
              </a:ext>
            </a:extLst>
          </p:cNvPr>
          <p:cNvCxnSpPr>
            <a:cxnSpLocks/>
          </p:cNvCxnSpPr>
          <p:nvPr/>
        </p:nvCxnSpPr>
        <p:spPr>
          <a:xfrm flipV="1">
            <a:off x="4394480" y="2883877"/>
            <a:ext cx="1185705" cy="41693"/>
          </a:xfrm>
          <a:prstGeom prst="straightConnector1">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7EC3EA83-CB32-4402-895D-51E35395ABC0}"/>
              </a:ext>
            </a:extLst>
          </p:cNvPr>
          <p:cNvCxnSpPr>
            <a:cxnSpLocks/>
          </p:cNvCxnSpPr>
          <p:nvPr/>
        </p:nvCxnSpPr>
        <p:spPr>
          <a:xfrm flipV="1">
            <a:off x="4431323" y="3068277"/>
            <a:ext cx="1148862" cy="155569"/>
          </a:xfrm>
          <a:prstGeom prst="straightConnector1">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818C9438-700D-47BD-8D71-5F679053371C}"/>
              </a:ext>
            </a:extLst>
          </p:cNvPr>
          <p:cNvCxnSpPr>
            <a:cxnSpLocks/>
          </p:cNvCxnSpPr>
          <p:nvPr/>
        </p:nvCxnSpPr>
        <p:spPr>
          <a:xfrm flipV="1">
            <a:off x="4431323" y="3411415"/>
            <a:ext cx="1137139" cy="104957"/>
          </a:xfrm>
          <a:prstGeom prst="straightConnector1">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12BDE863-D966-4548-98AF-4870E3EC767C}"/>
              </a:ext>
            </a:extLst>
          </p:cNvPr>
          <p:cNvSpPr txBox="1"/>
          <p:nvPr/>
        </p:nvSpPr>
        <p:spPr>
          <a:xfrm>
            <a:off x="2563245" y="5079069"/>
            <a:ext cx="2104974" cy="307777"/>
          </a:xfrm>
          <a:prstGeom prst="rect">
            <a:avLst/>
          </a:prstGeom>
          <a:noFill/>
        </p:spPr>
        <p:txBody>
          <a:bodyPr wrap="square" rtlCol="0">
            <a:spAutoFit/>
          </a:bodyPr>
          <a:lstStyle/>
          <a:p>
            <a:r>
              <a:rPr lang="fr-FR" sz="1400" b="1" i="1" dirty="0"/>
              <a:t>Emission d’un message</a:t>
            </a:r>
          </a:p>
        </p:txBody>
      </p:sp>
      <p:sp>
        <p:nvSpPr>
          <p:cNvPr id="36" name="ZoneTexte 35">
            <a:extLst>
              <a:ext uri="{FF2B5EF4-FFF2-40B4-BE49-F238E27FC236}">
                <a16:creationId xmlns:a16="http://schemas.microsoft.com/office/drawing/2014/main" id="{14F82D89-3207-42E3-A00B-241EB643C243}"/>
              </a:ext>
            </a:extLst>
          </p:cNvPr>
          <p:cNvSpPr txBox="1"/>
          <p:nvPr/>
        </p:nvSpPr>
        <p:spPr>
          <a:xfrm>
            <a:off x="2563245" y="4291796"/>
            <a:ext cx="2104974" cy="523220"/>
          </a:xfrm>
          <a:prstGeom prst="rect">
            <a:avLst/>
          </a:prstGeom>
          <a:noFill/>
        </p:spPr>
        <p:txBody>
          <a:bodyPr wrap="square" rtlCol="0">
            <a:spAutoFit/>
          </a:bodyPr>
          <a:lstStyle/>
          <a:p>
            <a:r>
              <a:rPr lang="fr-FR" sz="1400" b="1" i="1" dirty="0"/>
              <a:t>Connexion à un nouveau canal socket</a:t>
            </a:r>
          </a:p>
        </p:txBody>
      </p:sp>
      <p:cxnSp>
        <p:nvCxnSpPr>
          <p:cNvPr id="37" name="Connecteur droit avec flèche 36">
            <a:extLst>
              <a:ext uri="{FF2B5EF4-FFF2-40B4-BE49-F238E27FC236}">
                <a16:creationId xmlns:a16="http://schemas.microsoft.com/office/drawing/2014/main" id="{0AEB72C9-5C36-4363-B80D-484E4BA140B0}"/>
              </a:ext>
            </a:extLst>
          </p:cNvPr>
          <p:cNvCxnSpPr>
            <a:cxnSpLocks/>
          </p:cNvCxnSpPr>
          <p:nvPr/>
        </p:nvCxnSpPr>
        <p:spPr>
          <a:xfrm flipV="1">
            <a:off x="4572000" y="4267201"/>
            <a:ext cx="1008185" cy="281353"/>
          </a:xfrm>
          <a:prstGeom prst="straightConnector1">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CE25D4AD-515E-43BA-9BCA-EABF4F444C64}"/>
              </a:ext>
            </a:extLst>
          </p:cNvPr>
          <p:cNvCxnSpPr>
            <a:cxnSpLocks/>
          </p:cNvCxnSpPr>
          <p:nvPr/>
        </p:nvCxnSpPr>
        <p:spPr>
          <a:xfrm flipV="1">
            <a:off x="4431323" y="4794738"/>
            <a:ext cx="1078523" cy="438220"/>
          </a:xfrm>
          <a:prstGeom prst="straightConnector1">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6" name="ZoneTexte 45">
            <a:extLst>
              <a:ext uri="{FF2B5EF4-FFF2-40B4-BE49-F238E27FC236}">
                <a16:creationId xmlns:a16="http://schemas.microsoft.com/office/drawing/2014/main" id="{B606FC7F-38E2-466F-97BF-412240F4C3B4}"/>
              </a:ext>
            </a:extLst>
          </p:cNvPr>
          <p:cNvSpPr txBox="1"/>
          <p:nvPr/>
        </p:nvSpPr>
        <p:spPr>
          <a:xfrm>
            <a:off x="1781908" y="0"/>
            <a:ext cx="10410092" cy="461665"/>
          </a:xfrm>
          <a:prstGeom prst="rect">
            <a:avLst/>
          </a:prstGeom>
          <a:noFill/>
        </p:spPr>
        <p:txBody>
          <a:bodyPr wrap="square" rtlCol="0">
            <a:spAutoFit/>
          </a:bodyPr>
          <a:lstStyle/>
          <a:p>
            <a:pPr algn="ctr"/>
            <a:r>
              <a:rPr lang="fr-FR" sz="2400" b="1" dirty="0"/>
              <a:t>Exemple de fonctionnement coté serveur</a:t>
            </a:r>
          </a:p>
        </p:txBody>
      </p:sp>
    </p:spTree>
    <p:extLst>
      <p:ext uri="{BB962C8B-B14F-4D97-AF65-F5344CB8AC3E}">
        <p14:creationId xmlns:p14="http://schemas.microsoft.com/office/powerpoint/2010/main" val="1649866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60960" y="924560"/>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5" name="ZoneTexte 4">
            <a:extLst>
              <a:ext uri="{FF2B5EF4-FFF2-40B4-BE49-F238E27FC236}">
                <a16:creationId xmlns:a16="http://schemas.microsoft.com/office/drawing/2014/main" id="{110FA578-CE9C-4AB8-AF28-A4632B23FFD8}"/>
              </a:ext>
            </a:extLst>
          </p:cNvPr>
          <p:cNvSpPr txBox="1"/>
          <p:nvPr/>
        </p:nvSpPr>
        <p:spPr>
          <a:xfrm>
            <a:off x="1899138" y="924560"/>
            <a:ext cx="3726375" cy="4524315"/>
          </a:xfrm>
          <a:prstGeom prst="rect">
            <a:avLst/>
          </a:prstGeom>
          <a:noFill/>
        </p:spPr>
        <p:txBody>
          <a:bodyPr wrap="square" rtlCol="0">
            <a:spAutoFit/>
          </a:bodyPr>
          <a:lstStyle/>
          <a:p>
            <a:pPr marL="285750" indent="-285750">
              <a:buFont typeface="Arial" panose="020B0604020202020204" pitchFamily="34" charset="0"/>
              <a:buChar char="•"/>
            </a:pPr>
            <a:r>
              <a:rPr lang="fr-FR" b="1" u="sng" dirty="0"/>
              <a:t>Attention</a:t>
            </a:r>
            <a:r>
              <a:rPr lang="fr-FR" dirty="0"/>
              <a:t> : </a:t>
            </a:r>
            <a:br>
              <a:rPr lang="fr-FR" dirty="0"/>
            </a:br>
            <a:r>
              <a:rPr lang="fr-FR" dirty="0"/>
              <a:t>Webpack tourne sur le port 3000</a:t>
            </a:r>
            <a:br>
              <a:rPr lang="fr-FR" dirty="0"/>
            </a:b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br>
              <a:rPr lang="fr-FR" dirty="0"/>
            </a:br>
            <a:r>
              <a:rPr lang="fr-FR" dirty="0"/>
              <a:t>Le serveur </a:t>
            </a:r>
            <a:r>
              <a:rPr lang="fr-FR" dirty="0" err="1"/>
              <a:t>nodeJS</a:t>
            </a:r>
            <a:r>
              <a:rPr lang="fr-FR" dirty="0"/>
              <a:t> devra donc tourner sur un port différent, par exemple 3001 </a:t>
            </a:r>
          </a:p>
        </p:txBody>
      </p:sp>
      <p:pic>
        <p:nvPicPr>
          <p:cNvPr id="6" name="Image 5">
            <a:extLst>
              <a:ext uri="{FF2B5EF4-FFF2-40B4-BE49-F238E27FC236}">
                <a16:creationId xmlns:a16="http://schemas.microsoft.com/office/drawing/2014/main" id="{AB85885F-7F06-4857-8BEE-63942DAAF964}"/>
              </a:ext>
            </a:extLst>
          </p:cNvPr>
          <p:cNvPicPr>
            <a:picLocks noChangeAspect="1"/>
          </p:cNvPicPr>
          <p:nvPr/>
        </p:nvPicPr>
        <p:blipFill>
          <a:blip r:embed="rId2"/>
          <a:stretch>
            <a:fillRect/>
          </a:stretch>
        </p:blipFill>
        <p:spPr>
          <a:xfrm>
            <a:off x="5625513" y="609600"/>
            <a:ext cx="6409586" cy="3447683"/>
          </a:xfrm>
          <a:prstGeom prst="rect">
            <a:avLst/>
          </a:prstGeom>
        </p:spPr>
      </p:pic>
      <p:sp>
        <p:nvSpPr>
          <p:cNvPr id="7" name="Rectangle : coins arrondis 6">
            <a:extLst>
              <a:ext uri="{FF2B5EF4-FFF2-40B4-BE49-F238E27FC236}">
                <a16:creationId xmlns:a16="http://schemas.microsoft.com/office/drawing/2014/main" id="{C2E1190F-09A6-4FC1-A2EC-7537BEA6371D}"/>
              </a:ext>
            </a:extLst>
          </p:cNvPr>
          <p:cNvSpPr/>
          <p:nvPr/>
        </p:nvSpPr>
        <p:spPr>
          <a:xfrm>
            <a:off x="5625513" y="2215662"/>
            <a:ext cx="2686149" cy="738553"/>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670A073F-B311-4B6A-99CA-E4C17DB90D3C}"/>
              </a:ext>
            </a:extLst>
          </p:cNvPr>
          <p:cNvSpPr txBox="1"/>
          <p:nvPr/>
        </p:nvSpPr>
        <p:spPr>
          <a:xfrm>
            <a:off x="1781908" y="0"/>
            <a:ext cx="10410092" cy="461665"/>
          </a:xfrm>
          <a:prstGeom prst="rect">
            <a:avLst/>
          </a:prstGeom>
          <a:noFill/>
        </p:spPr>
        <p:txBody>
          <a:bodyPr wrap="square" rtlCol="0">
            <a:spAutoFit/>
          </a:bodyPr>
          <a:lstStyle/>
          <a:p>
            <a:pPr algn="ctr"/>
            <a:r>
              <a:rPr lang="fr-FR" sz="2400" b="1" dirty="0"/>
              <a:t>Exemple de fonctionnement coté serveur</a:t>
            </a:r>
          </a:p>
        </p:txBody>
      </p:sp>
    </p:spTree>
    <p:extLst>
      <p:ext uri="{BB962C8B-B14F-4D97-AF65-F5344CB8AC3E}">
        <p14:creationId xmlns:p14="http://schemas.microsoft.com/office/powerpoint/2010/main" val="1950751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49237" y="2589237"/>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33" name="ZoneTexte 32">
            <a:extLst>
              <a:ext uri="{FF2B5EF4-FFF2-40B4-BE49-F238E27FC236}">
                <a16:creationId xmlns:a16="http://schemas.microsoft.com/office/drawing/2014/main" id="{225CFB8C-6797-436C-B565-52C106836CAC}"/>
              </a:ext>
            </a:extLst>
          </p:cNvPr>
          <p:cNvSpPr txBox="1"/>
          <p:nvPr/>
        </p:nvSpPr>
        <p:spPr>
          <a:xfrm>
            <a:off x="1781908" y="0"/>
            <a:ext cx="10410092" cy="461665"/>
          </a:xfrm>
          <a:prstGeom prst="rect">
            <a:avLst/>
          </a:prstGeom>
          <a:noFill/>
        </p:spPr>
        <p:txBody>
          <a:bodyPr wrap="square" rtlCol="0">
            <a:spAutoFit/>
          </a:bodyPr>
          <a:lstStyle/>
          <a:p>
            <a:pPr algn="ctr"/>
            <a:r>
              <a:rPr lang="fr-FR" sz="2400" b="1" dirty="0"/>
              <a:t>Passer des variables du serveur -&gt; front</a:t>
            </a:r>
          </a:p>
        </p:txBody>
      </p:sp>
      <p:pic>
        <p:nvPicPr>
          <p:cNvPr id="2" name="Image 1">
            <a:extLst>
              <a:ext uri="{FF2B5EF4-FFF2-40B4-BE49-F238E27FC236}">
                <a16:creationId xmlns:a16="http://schemas.microsoft.com/office/drawing/2014/main" id="{A782213A-AC50-4D90-BE4A-B558261F3A5C}"/>
              </a:ext>
            </a:extLst>
          </p:cNvPr>
          <p:cNvPicPr>
            <a:picLocks noChangeAspect="1"/>
          </p:cNvPicPr>
          <p:nvPr/>
        </p:nvPicPr>
        <p:blipFill>
          <a:blip r:embed="rId2"/>
          <a:stretch>
            <a:fillRect/>
          </a:stretch>
        </p:blipFill>
        <p:spPr>
          <a:xfrm>
            <a:off x="1887049" y="934343"/>
            <a:ext cx="5849449" cy="659309"/>
          </a:xfrm>
          <a:prstGeom prst="rect">
            <a:avLst/>
          </a:prstGeom>
        </p:spPr>
      </p:pic>
      <p:pic>
        <p:nvPicPr>
          <p:cNvPr id="3" name="Image 2">
            <a:extLst>
              <a:ext uri="{FF2B5EF4-FFF2-40B4-BE49-F238E27FC236}">
                <a16:creationId xmlns:a16="http://schemas.microsoft.com/office/drawing/2014/main" id="{7D7BACE5-4572-46F8-BA91-004A4D515A91}"/>
              </a:ext>
            </a:extLst>
          </p:cNvPr>
          <p:cNvPicPr>
            <a:picLocks noChangeAspect="1"/>
          </p:cNvPicPr>
          <p:nvPr/>
        </p:nvPicPr>
        <p:blipFill>
          <a:blip r:embed="rId3"/>
          <a:stretch>
            <a:fillRect/>
          </a:stretch>
        </p:blipFill>
        <p:spPr>
          <a:xfrm>
            <a:off x="6111644" y="4982488"/>
            <a:ext cx="4280022" cy="1866127"/>
          </a:xfrm>
          <a:prstGeom prst="rect">
            <a:avLst/>
          </a:prstGeom>
        </p:spPr>
      </p:pic>
      <p:sp>
        <p:nvSpPr>
          <p:cNvPr id="5" name="ZoneTexte 4">
            <a:extLst>
              <a:ext uri="{FF2B5EF4-FFF2-40B4-BE49-F238E27FC236}">
                <a16:creationId xmlns:a16="http://schemas.microsoft.com/office/drawing/2014/main" id="{8FD574C6-C4F2-41D2-B43D-BE8493229A7A}"/>
              </a:ext>
            </a:extLst>
          </p:cNvPr>
          <p:cNvSpPr txBox="1"/>
          <p:nvPr/>
        </p:nvSpPr>
        <p:spPr>
          <a:xfrm>
            <a:off x="1781908" y="526218"/>
            <a:ext cx="9155723" cy="369332"/>
          </a:xfrm>
          <a:prstGeom prst="rect">
            <a:avLst/>
          </a:prstGeom>
          <a:noFill/>
        </p:spPr>
        <p:txBody>
          <a:bodyPr wrap="square" rtlCol="0">
            <a:spAutoFit/>
          </a:bodyPr>
          <a:lstStyle/>
          <a:p>
            <a:pPr marL="285750" indent="-285750">
              <a:buFont typeface="Arial" panose="020B0604020202020204" pitchFamily="34" charset="0"/>
              <a:buChar char="•"/>
            </a:pPr>
            <a:r>
              <a:rPr lang="fr-FR" dirty="0"/>
              <a:t>Lorsque c’est le serveur qui initie le rendu, on peut ajouter des variables dans le header : </a:t>
            </a:r>
          </a:p>
        </p:txBody>
      </p:sp>
      <p:pic>
        <p:nvPicPr>
          <p:cNvPr id="6" name="Image 5">
            <a:extLst>
              <a:ext uri="{FF2B5EF4-FFF2-40B4-BE49-F238E27FC236}">
                <a16:creationId xmlns:a16="http://schemas.microsoft.com/office/drawing/2014/main" id="{0E508647-AE45-47CE-92B5-BC27E7F08D0F}"/>
              </a:ext>
            </a:extLst>
          </p:cNvPr>
          <p:cNvPicPr>
            <a:picLocks noChangeAspect="1"/>
          </p:cNvPicPr>
          <p:nvPr/>
        </p:nvPicPr>
        <p:blipFill>
          <a:blip r:embed="rId4"/>
          <a:stretch>
            <a:fillRect/>
          </a:stretch>
        </p:blipFill>
        <p:spPr>
          <a:xfrm>
            <a:off x="1887049" y="1632446"/>
            <a:ext cx="4877166" cy="3350042"/>
          </a:xfrm>
          <a:prstGeom prst="rect">
            <a:avLst/>
          </a:prstGeom>
        </p:spPr>
      </p:pic>
      <p:cxnSp>
        <p:nvCxnSpPr>
          <p:cNvPr id="11" name="Connecteur : en angle 10">
            <a:extLst>
              <a:ext uri="{FF2B5EF4-FFF2-40B4-BE49-F238E27FC236}">
                <a16:creationId xmlns:a16="http://schemas.microsoft.com/office/drawing/2014/main" id="{81D22791-269E-4BF8-94EB-46A2496896C2}"/>
              </a:ext>
            </a:extLst>
          </p:cNvPr>
          <p:cNvCxnSpPr>
            <a:cxnSpLocks/>
          </p:cNvCxnSpPr>
          <p:nvPr/>
        </p:nvCxnSpPr>
        <p:spPr>
          <a:xfrm flipH="1">
            <a:off x="5644795" y="1403247"/>
            <a:ext cx="972283" cy="2043469"/>
          </a:xfrm>
          <a:prstGeom prst="bentConnector3">
            <a:avLst>
              <a:gd name="adj1" fmla="val -2351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55607598-9CC3-41E8-B678-1CF854946A27}"/>
              </a:ext>
            </a:extLst>
          </p:cNvPr>
          <p:cNvPicPr>
            <a:picLocks noChangeAspect="1"/>
          </p:cNvPicPr>
          <p:nvPr/>
        </p:nvPicPr>
        <p:blipFill>
          <a:blip r:embed="rId5"/>
          <a:stretch>
            <a:fillRect/>
          </a:stretch>
        </p:blipFill>
        <p:spPr>
          <a:xfrm>
            <a:off x="1887049" y="5021282"/>
            <a:ext cx="4150335" cy="841883"/>
          </a:xfrm>
          <a:prstGeom prst="rect">
            <a:avLst/>
          </a:prstGeom>
        </p:spPr>
      </p:pic>
      <p:pic>
        <p:nvPicPr>
          <p:cNvPr id="13" name="Image 12">
            <a:extLst>
              <a:ext uri="{FF2B5EF4-FFF2-40B4-BE49-F238E27FC236}">
                <a16:creationId xmlns:a16="http://schemas.microsoft.com/office/drawing/2014/main" id="{B38D272D-F1B0-4D6D-99A6-275F6B268FE0}"/>
              </a:ext>
            </a:extLst>
          </p:cNvPr>
          <p:cNvPicPr>
            <a:picLocks noChangeAspect="1"/>
          </p:cNvPicPr>
          <p:nvPr/>
        </p:nvPicPr>
        <p:blipFill rotWithShape="1">
          <a:blip r:embed="rId6"/>
          <a:srcRect t="50000" r="31866"/>
          <a:stretch/>
        </p:blipFill>
        <p:spPr>
          <a:xfrm>
            <a:off x="6154618" y="5097248"/>
            <a:ext cx="4675493" cy="1652818"/>
          </a:xfrm>
          <a:prstGeom prst="rect">
            <a:avLst/>
          </a:prstGeom>
        </p:spPr>
      </p:pic>
      <p:cxnSp>
        <p:nvCxnSpPr>
          <p:cNvPr id="18" name="Connecteur : en angle 17">
            <a:extLst>
              <a:ext uri="{FF2B5EF4-FFF2-40B4-BE49-F238E27FC236}">
                <a16:creationId xmlns:a16="http://schemas.microsoft.com/office/drawing/2014/main" id="{682C9E99-51B1-4939-B0B9-FFCE13618692}"/>
              </a:ext>
            </a:extLst>
          </p:cNvPr>
          <p:cNvCxnSpPr>
            <a:cxnSpLocks/>
          </p:cNvCxnSpPr>
          <p:nvPr/>
        </p:nvCxnSpPr>
        <p:spPr>
          <a:xfrm rot="10800000" flipV="1">
            <a:off x="2825265" y="4876799"/>
            <a:ext cx="2519725" cy="656491"/>
          </a:xfrm>
          <a:prstGeom prst="bentConnector3">
            <a:avLst>
              <a:gd name="adj1" fmla="val -16066"/>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 en angle 24">
            <a:extLst>
              <a:ext uri="{FF2B5EF4-FFF2-40B4-BE49-F238E27FC236}">
                <a16:creationId xmlns:a16="http://schemas.microsoft.com/office/drawing/2014/main" id="{46116AC2-B9B1-4943-AD99-DDA244FD95B2}"/>
              </a:ext>
            </a:extLst>
          </p:cNvPr>
          <p:cNvCxnSpPr>
            <a:cxnSpLocks/>
            <a:endCxn id="13" idx="1"/>
          </p:cNvCxnSpPr>
          <p:nvPr/>
        </p:nvCxnSpPr>
        <p:spPr>
          <a:xfrm>
            <a:off x="2372265" y="5648051"/>
            <a:ext cx="3782353" cy="275606"/>
          </a:xfrm>
          <a:prstGeom prst="bentConnector3">
            <a:avLst>
              <a:gd name="adj1" fmla="val -21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7" name="Image 36">
            <a:extLst>
              <a:ext uri="{FF2B5EF4-FFF2-40B4-BE49-F238E27FC236}">
                <a16:creationId xmlns:a16="http://schemas.microsoft.com/office/drawing/2014/main" id="{3E68E460-BC13-4D8A-B557-1E0810F82FF4}"/>
              </a:ext>
            </a:extLst>
          </p:cNvPr>
          <p:cNvPicPr>
            <a:picLocks noChangeAspect="1"/>
          </p:cNvPicPr>
          <p:nvPr/>
        </p:nvPicPr>
        <p:blipFill>
          <a:blip r:embed="rId7"/>
          <a:stretch>
            <a:fillRect/>
          </a:stretch>
        </p:blipFill>
        <p:spPr>
          <a:xfrm>
            <a:off x="8645311" y="3750658"/>
            <a:ext cx="3319279" cy="1138039"/>
          </a:xfrm>
          <a:prstGeom prst="rect">
            <a:avLst/>
          </a:prstGeom>
        </p:spPr>
      </p:pic>
      <p:cxnSp>
        <p:nvCxnSpPr>
          <p:cNvPr id="39" name="Connecteur : en angle 38">
            <a:extLst>
              <a:ext uri="{FF2B5EF4-FFF2-40B4-BE49-F238E27FC236}">
                <a16:creationId xmlns:a16="http://schemas.microsoft.com/office/drawing/2014/main" id="{BA01A41F-2F8D-4C14-BD67-A5ED72C00DF7}"/>
              </a:ext>
            </a:extLst>
          </p:cNvPr>
          <p:cNvCxnSpPr>
            <a:cxnSpLocks/>
            <a:endCxn id="37" idx="2"/>
          </p:cNvCxnSpPr>
          <p:nvPr/>
        </p:nvCxnSpPr>
        <p:spPr>
          <a:xfrm flipV="1">
            <a:off x="8645313" y="4888697"/>
            <a:ext cx="1659638" cy="1525274"/>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1" name="Image 40">
            <a:extLst>
              <a:ext uri="{FF2B5EF4-FFF2-40B4-BE49-F238E27FC236}">
                <a16:creationId xmlns:a16="http://schemas.microsoft.com/office/drawing/2014/main" id="{A2F70D9E-298F-44E1-9F66-1EA13856A4F1}"/>
              </a:ext>
            </a:extLst>
          </p:cNvPr>
          <p:cNvPicPr>
            <a:picLocks noChangeAspect="1"/>
          </p:cNvPicPr>
          <p:nvPr/>
        </p:nvPicPr>
        <p:blipFill>
          <a:blip r:embed="rId8"/>
          <a:stretch>
            <a:fillRect/>
          </a:stretch>
        </p:blipFill>
        <p:spPr>
          <a:xfrm>
            <a:off x="7684568" y="1699411"/>
            <a:ext cx="4280022" cy="1842696"/>
          </a:xfrm>
          <a:prstGeom prst="rect">
            <a:avLst/>
          </a:prstGeom>
        </p:spPr>
      </p:pic>
      <p:cxnSp>
        <p:nvCxnSpPr>
          <p:cNvPr id="43" name="Connecteur : en angle 42">
            <a:extLst>
              <a:ext uri="{FF2B5EF4-FFF2-40B4-BE49-F238E27FC236}">
                <a16:creationId xmlns:a16="http://schemas.microsoft.com/office/drawing/2014/main" id="{28664FB3-26F3-4908-B67D-00FDCD9E1AD0}"/>
              </a:ext>
            </a:extLst>
          </p:cNvPr>
          <p:cNvCxnSpPr>
            <a:cxnSpLocks/>
            <a:endCxn id="41" idx="1"/>
          </p:cNvCxnSpPr>
          <p:nvPr/>
        </p:nvCxnSpPr>
        <p:spPr>
          <a:xfrm rot="16200000" flipV="1">
            <a:off x="7295944" y="3009383"/>
            <a:ext cx="1855230" cy="1077981"/>
          </a:xfrm>
          <a:prstGeom prst="bentConnector4">
            <a:avLst>
              <a:gd name="adj1" fmla="val -739"/>
              <a:gd name="adj2" fmla="val 121206"/>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20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37514" y="2589237"/>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33" name="ZoneTexte 32">
            <a:extLst>
              <a:ext uri="{FF2B5EF4-FFF2-40B4-BE49-F238E27FC236}">
                <a16:creationId xmlns:a16="http://schemas.microsoft.com/office/drawing/2014/main" id="{225CFB8C-6797-436C-B565-52C106836CAC}"/>
              </a:ext>
            </a:extLst>
          </p:cNvPr>
          <p:cNvSpPr txBox="1"/>
          <p:nvPr/>
        </p:nvSpPr>
        <p:spPr>
          <a:xfrm>
            <a:off x="1781908" y="0"/>
            <a:ext cx="10410092" cy="461665"/>
          </a:xfrm>
          <a:prstGeom prst="rect">
            <a:avLst/>
          </a:prstGeom>
          <a:noFill/>
        </p:spPr>
        <p:txBody>
          <a:bodyPr wrap="square" rtlCol="0">
            <a:spAutoFit/>
          </a:bodyPr>
          <a:lstStyle/>
          <a:p>
            <a:pPr algn="ctr"/>
            <a:r>
              <a:rPr lang="fr-FR" sz="2400" b="1" dirty="0" err="1"/>
              <a:t>Preload</a:t>
            </a:r>
            <a:r>
              <a:rPr lang="fr-FR" sz="2400" b="1" dirty="0"/>
              <a:t> State</a:t>
            </a:r>
          </a:p>
        </p:txBody>
      </p:sp>
      <p:sp>
        <p:nvSpPr>
          <p:cNvPr id="5" name="ZoneTexte 4">
            <a:extLst>
              <a:ext uri="{FF2B5EF4-FFF2-40B4-BE49-F238E27FC236}">
                <a16:creationId xmlns:a16="http://schemas.microsoft.com/office/drawing/2014/main" id="{8FD574C6-C4F2-41D2-B43D-BE8493229A7A}"/>
              </a:ext>
            </a:extLst>
          </p:cNvPr>
          <p:cNvSpPr txBox="1"/>
          <p:nvPr/>
        </p:nvSpPr>
        <p:spPr>
          <a:xfrm>
            <a:off x="1781908" y="526218"/>
            <a:ext cx="9155723" cy="1295868"/>
          </a:xfrm>
          <a:prstGeom prst="rect">
            <a:avLst/>
          </a:prstGeom>
          <a:noFill/>
        </p:spPr>
        <p:txBody>
          <a:bodyPr wrap="square" rtlCol="0">
            <a:spAutoFit/>
          </a:bodyPr>
          <a:lstStyle/>
          <a:p>
            <a:pPr>
              <a:lnSpc>
                <a:spcPct val="150000"/>
              </a:lnSpc>
            </a:pPr>
            <a:r>
              <a:rPr lang="fr-FR" dirty="0"/>
              <a:t>Lorsqu'on crée le store, on peut injecter des données initiales dans notre state.</a:t>
            </a:r>
          </a:p>
          <a:p>
            <a:pPr>
              <a:lnSpc>
                <a:spcPct val="150000"/>
              </a:lnSpc>
            </a:pPr>
            <a:r>
              <a:rPr lang="fr-FR" dirty="0"/>
              <a:t>C'est très utile quand on doit reprendre un state qui aurait été calculé côté serveur.</a:t>
            </a:r>
          </a:p>
          <a:p>
            <a:pPr>
              <a:lnSpc>
                <a:spcPct val="150000"/>
              </a:lnSpc>
            </a:pPr>
            <a:r>
              <a:rPr lang="fr-FR" dirty="0"/>
              <a:t>Pour cela, on passe l'objet que l'on souhaite en deuxième argument de la fonction </a:t>
            </a:r>
            <a:r>
              <a:rPr lang="fr-FR" dirty="0" err="1"/>
              <a:t>createStore</a:t>
            </a:r>
            <a:r>
              <a:rPr lang="fr-FR" dirty="0"/>
              <a:t>.</a:t>
            </a:r>
          </a:p>
        </p:txBody>
      </p:sp>
      <p:pic>
        <p:nvPicPr>
          <p:cNvPr id="7" name="Image 6">
            <a:extLst>
              <a:ext uri="{FF2B5EF4-FFF2-40B4-BE49-F238E27FC236}">
                <a16:creationId xmlns:a16="http://schemas.microsoft.com/office/drawing/2014/main" id="{427F3609-C13F-40D5-8503-EE19D1DD7CD0}"/>
              </a:ext>
            </a:extLst>
          </p:cNvPr>
          <p:cNvPicPr>
            <a:picLocks noChangeAspect="1"/>
          </p:cNvPicPr>
          <p:nvPr/>
        </p:nvPicPr>
        <p:blipFill>
          <a:blip r:embed="rId2"/>
          <a:stretch>
            <a:fillRect/>
          </a:stretch>
        </p:blipFill>
        <p:spPr>
          <a:xfrm>
            <a:off x="1880821" y="1886639"/>
            <a:ext cx="5734050" cy="3762375"/>
          </a:xfrm>
          <a:prstGeom prst="rect">
            <a:avLst/>
          </a:prstGeom>
        </p:spPr>
      </p:pic>
      <p:pic>
        <p:nvPicPr>
          <p:cNvPr id="8" name="Image 7">
            <a:extLst>
              <a:ext uri="{FF2B5EF4-FFF2-40B4-BE49-F238E27FC236}">
                <a16:creationId xmlns:a16="http://schemas.microsoft.com/office/drawing/2014/main" id="{3B9465EC-4C18-4EC1-9B62-02A3000915E3}"/>
              </a:ext>
            </a:extLst>
          </p:cNvPr>
          <p:cNvPicPr>
            <a:picLocks noChangeAspect="1"/>
          </p:cNvPicPr>
          <p:nvPr/>
        </p:nvPicPr>
        <p:blipFill>
          <a:blip r:embed="rId3"/>
          <a:stretch>
            <a:fillRect/>
          </a:stretch>
        </p:blipFill>
        <p:spPr>
          <a:xfrm>
            <a:off x="6886575" y="5726611"/>
            <a:ext cx="5305425" cy="1057275"/>
          </a:xfrm>
          <a:prstGeom prst="rect">
            <a:avLst/>
          </a:prstGeom>
        </p:spPr>
      </p:pic>
    </p:spTree>
    <p:extLst>
      <p:ext uri="{BB962C8B-B14F-4D97-AF65-F5344CB8AC3E}">
        <p14:creationId xmlns:p14="http://schemas.microsoft.com/office/powerpoint/2010/main" val="2092884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37514" y="3409853"/>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33" name="ZoneTexte 32">
            <a:extLst>
              <a:ext uri="{FF2B5EF4-FFF2-40B4-BE49-F238E27FC236}">
                <a16:creationId xmlns:a16="http://schemas.microsoft.com/office/drawing/2014/main" id="{225CFB8C-6797-436C-B565-52C106836CAC}"/>
              </a:ext>
            </a:extLst>
          </p:cNvPr>
          <p:cNvSpPr txBox="1"/>
          <p:nvPr/>
        </p:nvSpPr>
        <p:spPr>
          <a:xfrm>
            <a:off x="1781908" y="0"/>
            <a:ext cx="10410092" cy="461665"/>
          </a:xfrm>
          <a:prstGeom prst="rect">
            <a:avLst/>
          </a:prstGeom>
          <a:noFill/>
        </p:spPr>
        <p:txBody>
          <a:bodyPr wrap="square" rtlCol="0">
            <a:spAutoFit/>
          </a:bodyPr>
          <a:lstStyle/>
          <a:p>
            <a:pPr algn="ctr"/>
            <a:r>
              <a:rPr lang="fr-FR" sz="2400" b="1" dirty="0"/>
              <a:t>TP </a:t>
            </a:r>
            <a:r>
              <a:rPr lang="fr-FR" sz="2400" b="1" dirty="0" err="1"/>
              <a:t>Chatroom</a:t>
            </a:r>
            <a:r>
              <a:rPr lang="fr-FR" sz="2400" b="1" dirty="0"/>
              <a:t> – Socket.io</a:t>
            </a:r>
          </a:p>
        </p:txBody>
      </p:sp>
      <p:sp>
        <p:nvSpPr>
          <p:cNvPr id="2" name="ZoneTexte 1">
            <a:extLst>
              <a:ext uri="{FF2B5EF4-FFF2-40B4-BE49-F238E27FC236}">
                <a16:creationId xmlns:a16="http://schemas.microsoft.com/office/drawing/2014/main" id="{05316218-C230-44B6-870D-15A70E7195AA}"/>
              </a:ext>
            </a:extLst>
          </p:cNvPr>
          <p:cNvSpPr txBox="1"/>
          <p:nvPr/>
        </p:nvSpPr>
        <p:spPr>
          <a:xfrm>
            <a:off x="2791838" y="798314"/>
            <a:ext cx="8531158" cy="1754326"/>
          </a:xfrm>
          <a:prstGeom prst="rect">
            <a:avLst/>
          </a:prstGeom>
          <a:noFill/>
        </p:spPr>
        <p:txBody>
          <a:bodyPr wrap="square" rtlCol="0">
            <a:spAutoFit/>
          </a:bodyPr>
          <a:lstStyle/>
          <a:p>
            <a:pPr marL="342900" indent="-342900">
              <a:buFont typeface="+mj-lt"/>
              <a:buAutoNum type="arabicPeriod"/>
            </a:pPr>
            <a:r>
              <a:rPr lang="fr-FR" dirty="0"/>
              <a:t>Créer une version statique avec les composants + fichiers </a:t>
            </a:r>
            <a:r>
              <a:rPr lang="fr-FR" dirty="0" err="1"/>
              <a:t>sass</a:t>
            </a:r>
            <a:endParaRPr lang="fr-FR" dirty="0"/>
          </a:p>
          <a:p>
            <a:pPr lvl="1"/>
            <a:r>
              <a:rPr lang="fr-FR" dirty="0"/>
              <a:t>a- Décomposer l’application en plusieurs composants (ne pas oublier le composant qui englobe tous les autres)</a:t>
            </a:r>
            <a:br>
              <a:rPr lang="fr-FR" dirty="0"/>
            </a:br>
            <a:r>
              <a:rPr lang="fr-FR" dirty="0"/>
              <a:t>b- Import/Export + rajouter manuellement les variables ou fonctions () =&gt; {}</a:t>
            </a:r>
          </a:p>
          <a:p>
            <a:pPr lvl="1"/>
            <a:r>
              <a:rPr lang="fr-FR" dirty="0"/>
              <a:t>c- Créer les fichiers de style : .</a:t>
            </a:r>
            <a:r>
              <a:rPr lang="fr-FR" dirty="0" err="1"/>
              <a:t>sass</a:t>
            </a:r>
            <a:r>
              <a:rPr lang="fr-FR" dirty="0"/>
              <a:t>  sans oublier les id/</a:t>
            </a:r>
            <a:r>
              <a:rPr lang="fr-FR" dirty="0" err="1"/>
              <a:t>className</a:t>
            </a:r>
            <a:endParaRPr lang="fr-FR" dirty="0"/>
          </a:p>
          <a:p>
            <a:pPr lvl="1"/>
            <a:r>
              <a:rPr lang="fr-FR" dirty="0"/>
              <a:t>d- Créer le fichier app.js à la racine de src</a:t>
            </a:r>
          </a:p>
        </p:txBody>
      </p:sp>
      <p:pic>
        <p:nvPicPr>
          <p:cNvPr id="5" name="Image 4">
            <a:extLst>
              <a:ext uri="{FF2B5EF4-FFF2-40B4-BE49-F238E27FC236}">
                <a16:creationId xmlns:a16="http://schemas.microsoft.com/office/drawing/2014/main" id="{248A13D2-EA31-439A-93CC-6159F24FD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3438" y="2505287"/>
            <a:ext cx="6527032" cy="3795033"/>
          </a:xfrm>
          <a:prstGeom prst="rect">
            <a:avLst/>
          </a:prstGeom>
        </p:spPr>
      </p:pic>
    </p:spTree>
    <p:extLst>
      <p:ext uri="{BB962C8B-B14F-4D97-AF65-F5344CB8AC3E}">
        <p14:creationId xmlns:p14="http://schemas.microsoft.com/office/powerpoint/2010/main" val="2287729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37514" y="3409853"/>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33" name="ZoneTexte 32">
            <a:extLst>
              <a:ext uri="{FF2B5EF4-FFF2-40B4-BE49-F238E27FC236}">
                <a16:creationId xmlns:a16="http://schemas.microsoft.com/office/drawing/2014/main" id="{225CFB8C-6797-436C-B565-52C106836CAC}"/>
              </a:ext>
            </a:extLst>
          </p:cNvPr>
          <p:cNvSpPr txBox="1"/>
          <p:nvPr/>
        </p:nvSpPr>
        <p:spPr>
          <a:xfrm>
            <a:off x="1781908" y="0"/>
            <a:ext cx="10410092" cy="461665"/>
          </a:xfrm>
          <a:prstGeom prst="rect">
            <a:avLst/>
          </a:prstGeom>
          <a:noFill/>
        </p:spPr>
        <p:txBody>
          <a:bodyPr wrap="square" rtlCol="0">
            <a:spAutoFit/>
          </a:bodyPr>
          <a:lstStyle/>
          <a:p>
            <a:pPr algn="ctr"/>
            <a:r>
              <a:rPr lang="fr-FR" sz="2400" b="1" dirty="0"/>
              <a:t>TP </a:t>
            </a:r>
            <a:r>
              <a:rPr lang="fr-FR" sz="2400" b="1" dirty="0" err="1"/>
              <a:t>Chatroom</a:t>
            </a:r>
            <a:r>
              <a:rPr lang="fr-FR" sz="2400" b="1" dirty="0"/>
              <a:t> – Socket.io</a:t>
            </a:r>
          </a:p>
        </p:txBody>
      </p:sp>
      <p:sp>
        <p:nvSpPr>
          <p:cNvPr id="2" name="ZoneTexte 1">
            <a:extLst>
              <a:ext uri="{FF2B5EF4-FFF2-40B4-BE49-F238E27FC236}">
                <a16:creationId xmlns:a16="http://schemas.microsoft.com/office/drawing/2014/main" id="{05316218-C230-44B6-870D-15A70E7195AA}"/>
              </a:ext>
            </a:extLst>
          </p:cNvPr>
          <p:cNvSpPr txBox="1"/>
          <p:nvPr/>
        </p:nvSpPr>
        <p:spPr>
          <a:xfrm>
            <a:off x="2721375" y="852925"/>
            <a:ext cx="8531158" cy="1200329"/>
          </a:xfrm>
          <a:prstGeom prst="rect">
            <a:avLst/>
          </a:prstGeom>
          <a:noFill/>
        </p:spPr>
        <p:txBody>
          <a:bodyPr wrap="square" rtlCol="0">
            <a:spAutoFit/>
          </a:bodyPr>
          <a:lstStyle/>
          <a:p>
            <a:r>
              <a:rPr lang="fr-FR" dirty="0"/>
              <a:t>2. Créer les containers de chaque composant, bien changer le chemin d’import dans le composant app </a:t>
            </a:r>
          </a:p>
          <a:p>
            <a:r>
              <a:rPr lang="fr-FR" dirty="0"/>
              <a:t>3- Ajouter les </a:t>
            </a:r>
            <a:r>
              <a:rPr lang="fr-FR" dirty="0" err="1"/>
              <a:t>mapStateToProps</a:t>
            </a:r>
            <a:r>
              <a:rPr lang="fr-FR" dirty="0"/>
              <a:t> avec les propriétés ajoutées en statique</a:t>
            </a:r>
          </a:p>
          <a:p>
            <a:r>
              <a:rPr lang="fr-FR" dirty="0"/>
              <a:t>4- Avant d’ajouter la </a:t>
            </a:r>
            <a:r>
              <a:rPr lang="fr-FR" dirty="0" err="1"/>
              <a:t>mapDispatchToProps</a:t>
            </a:r>
            <a:r>
              <a:rPr lang="fr-FR" dirty="0"/>
              <a:t>, faire la liste des interactions voulues </a:t>
            </a:r>
          </a:p>
        </p:txBody>
      </p:sp>
      <p:sp>
        <p:nvSpPr>
          <p:cNvPr id="6" name="ZoneTexte 5">
            <a:extLst>
              <a:ext uri="{FF2B5EF4-FFF2-40B4-BE49-F238E27FC236}">
                <a16:creationId xmlns:a16="http://schemas.microsoft.com/office/drawing/2014/main" id="{9C51DE67-5B91-47BA-AFFE-7A05BC8772ED}"/>
              </a:ext>
            </a:extLst>
          </p:cNvPr>
          <p:cNvSpPr txBox="1"/>
          <p:nvPr/>
        </p:nvSpPr>
        <p:spPr>
          <a:xfrm>
            <a:off x="1964986" y="4786806"/>
            <a:ext cx="4131013" cy="923330"/>
          </a:xfrm>
          <a:prstGeom prst="rect">
            <a:avLst/>
          </a:prstGeom>
          <a:noFill/>
        </p:spPr>
        <p:txBody>
          <a:bodyPr wrap="square" rtlCol="0">
            <a:spAutoFit/>
          </a:bodyPr>
          <a:lstStyle/>
          <a:p>
            <a:r>
              <a:rPr lang="fr-FR" b="1" dirty="0"/>
              <a:t>Message</a:t>
            </a:r>
            <a:r>
              <a:rPr lang="fr-FR" dirty="0"/>
              <a:t> :</a:t>
            </a:r>
            <a:br>
              <a:rPr lang="fr-FR" dirty="0"/>
            </a:br>
            <a:r>
              <a:rPr lang="fr-FR" dirty="0"/>
              <a:t>- message reçu </a:t>
            </a:r>
          </a:p>
          <a:p>
            <a:endParaRPr lang="fr-FR" dirty="0"/>
          </a:p>
        </p:txBody>
      </p:sp>
      <p:sp>
        <p:nvSpPr>
          <p:cNvPr id="7" name="ZoneTexte 6">
            <a:extLst>
              <a:ext uri="{FF2B5EF4-FFF2-40B4-BE49-F238E27FC236}">
                <a16:creationId xmlns:a16="http://schemas.microsoft.com/office/drawing/2014/main" id="{3158EEF5-C838-4ECC-824C-43DD70803FC5}"/>
              </a:ext>
            </a:extLst>
          </p:cNvPr>
          <p:cNvSpPr txBox="1"/>
          <p:nvPr/>
        </p:nvSpPr>
        <p:spPr>
          <a:xfrm>
            <a:off x="7836469" y="2970978"/>
            <a:ext cx="4131013" cy="2031325"/>
          </a:xfrm>
          <a:prstGeom prst="rect">
            <a:avLst/>
          </a:prstGeom>
          <a:noFill/>
        </p:spPr>
        <p:txBody>
          <a:bodyPr wrap="square" rtlCol="0">
            <a:spAutoFit/>
          </a:bodyPr>
          <a:lstStyle/>
          <a:p>
            <a:r>
              <a:rPr lang="fr-FR" b="1" dirty="0"/>
              <a:t>Setting</a:t>
            </a:r>
            <a:r>
              <a:rPr lang="fr-FR" dirty="0"/>
              <a:t> :</a:t>
            </a:r>
            <a:br>
              <a:rPr lang="fr-FR" dirty="0"/>
            </a:br>
            <a:r>
              <a:rPr lang="fr-FR" dirty="0"/>
              <a:t>- Setting caché / visible</a:t>
            </a:r>
          </a:p>
          <a:p>
            <a:r>
              <a:rPr lang="fr-FR" dirty="0"/>
              <a:t>- Ce que l’utilisateur écrit à chaque instant dans le formulaire</a:t>
            </a:r>
          </a:p>
          <a:p>
            <a:br>
              <a:rPr lang="fr-FR" dirty="0"/>
            </a:br>
            <a:r>
              <a:rPr lang="fr-FR" dirty="0"/>
              <a:t>- Afficher / Cacher les settings</a:t>
            </a:r>
          </a:p>
          <a:p>
            <a:r>
              <a:rPr lang="fr-FR" dirty="0"/>
              <a:t>- Envoyer le contenue texte du formulaire</a:t>
            </a:r>
          </a:p>
        </p:txBody>
      </p:sp>
      <p:sp>
        <p:nvSpPr>
          <p:cNvPr id="8" name="ZoneTexte 7">
            <a:extLst>
              <a:ext uri="{FF2B5EF4-FFF2-40B4-BE49-F238E27FC236}">
                <a16:creationId xmlns:a16="http://schemas.microsoft.com/office/drawing/2014/main" id="{A801F0E0-A729-4E1A-A4DA-E1A8373E16D0}"/>
              </a:ext>
            </a:extLst>
          </p:cNvPr>
          <p:cNvSpPr txBox="1"/>
          <p:nvPr/>
        </p:nvSpPr>
        <p:spPr>
          <a:xfrm>
            <a:off x="1964987" y="2970977"/>
            <a:ext cx="4131013" cy="2031325"/>
          </a:xfrm>
          <a:prstGeom prst="rect">
            <a:avLst/>
          </a:prstGeom>
          <a:noFill/>
        </p:spPr>
        <p:txBody>
          <a:bodyPr wrap="square" rtlCol="0">
            <a:spAutoFit/>
          </a:bodyPr>
          <a:lstStyle/>
          <a:p>
            <a:r>
              <a:rPr lang="fr-FR" b="1" dirty="0"/>
              <a:t>Formulaire</a:t>
            </a:r>
            <a:r>
              <a:rPr lang="fr-FR" dirty="0"/>
              <a:t> :</a:t>
            </a:r>
            <a:br>
              <a:rPr lang="fr-FR" dirty="0"/>
            </a:br>
            <a:r>
              <a:rPr lang="fr-FR" dirty="0"/>
              <a:t>- Ce que l’utilisateur écrit à chaque instant dans le formulaire</a:t>
            </a:r>
          </a:p>
          <a:p>
            <a:br>
              <a:rPr lang="fr-FR" dirty="0"/>
            </a:br>
            <a:r>
              <a:rPr lang="fr-FR" dirty="0"/>
              <a:t>- Vider le formulaire lors de la soumission</a:t>
            </a:r>
          </a:p>
          <a:p>
            <a:r>
              <a:rPr lang="fr-FR" dirty="0"/>
              <a:t>- Envoyer le contenue texte du formulaire</a:t>
            </a:r>
          </a:p>
          <a:p>
            <a:endParaRPr lang="fr-FR" dirty="0"/>
          </a:p>
        </p:txBody>
      </p:sp>
    </p:spTree>
    <p:extLst>
      <p:ext uri="{BB962C8B-B14F-4D97-AF65-F5344CB8AC3E}">
        <p14:creationId xmlns:p14="http://schemas.microsoft.com/office/powerpoint/2010/main" val="3995478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37514" y="3409853"/>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33" name="ZoneTexte 32">
            <a:extLst>
              <a:ext uri="{FF2B5EF4-FFF2-40B4-BE49-F238E27FC236}">
                <a16:creationId xmlns:a16="http://schemas.microsoft.com/office/drawing/2014/main" id="{225CFB8C-6797-436C-B565-52C106836CAC}"/>
              </a:ext>
            </a:extLst>
          </p:cNvPr>
          <p:cNvSpPr txBox="1"/>
          <p:nvPr/>
        </p:nvSpPr>
        <p:spPr>
          <a:xfrm>
            <a:off x="1781908" y="0"/>
            <a:ext cx="10410092" cy="461665"/>
          </a:xfrm>
          <a:prstGeom prst="rect">
            <a:avLst/>
          </a:prstGeom>
          <a:noFill/>
        </p:spPr>
        <p:txBody>
          <a:bodyPr wrap="square" rtlCol="0">
            <a:spAutoFit/>
          </a:bodyPr>
          <a:lstStyle/>
          <a:p>
            <a:pPr algn="ctr"/>
            <a:r>
              <a:rPr lang="fr-FR" sz="2400" b="1" dirty="0"/>
              <a:t>TP </a:t>
            </a:r>
            <a:r>
              <a:rPr lang="fr-FR" sz="2400" b="1" dirty="0" err="1"/>
              <a:t>Chatroom</a:t>
            </a:r>
            <a:r>
              <a:rPr lang="fr-FR" sz="2400" b="1" dirty="0"/>
              <a:t> – Socket.io</a:t>
            </a:r>
          </a:p>
        </p:txBody>
      </p:sp>
      <p:sp>
        <p:nvSpPr>
          <p:cNvPr id="11" name="ZoneTexte 10">
            <a:extLst>
              <a:ext uri="{FF2B5EF4-FFF2-40B4-BE49-F238E27FC236}">
                <a16:creationId xmlns:a16="http://schemas.microsoft.com/office/drawing/2014/main" id="{95E542E2-3982-4532-AAC9-510976A7FD1A}"/>
              </a:ext>
            </a:extLst>
          </p:cNvPr>
          <p:cNvSpPr txBox="1"/>
          <p:nvPr/>
        </p:nvSpPr>
        <p:spPr>
          <a:xfrm>
            <a:off x="2721375" y="852925"/>
            <a:ext cx="8531158" cy="4201150"/>
          </a:xfrm>
          <a:prstGeom prst="rect">
            <a:avLst/>
          </a:prstGeom>
          <a:noFill/>
        </p:spPr>
        <p:txBody>
          <a:bodyPr wrap="square" rtlCol="0">
            <a:spAutoFit/>
          </a:bodyPr>
          <a:lstStyle/>
          <a:p>
            <a:pPr>
              <a:lnSpc>
                <a:spcPct val="150000"/>
              </a:lnSpc>
            </a:pPr>
            <a:r>
              <a:rPr lang="fr-FR" sz="2000" dirty="0"/>
              <a:t>Rendre dynamique l’application : </a:t>
            </a:r>
            <a:br>
              <a:rPr lang="fr-FR" dirty="0"/>
            </a:br>
            <a:r>
              <a:rPr lang="fr-FR" dirty="0"/>
              <a:t>5- Compléter les container avec les besoins de variables et méthodes </a:t>
            </a:r>
          </a:p>
          <a:p>
            <a:r>
              <a:rPr lang="fr-FR" dirty="0"/>
              <a:t>6- Créer le fichier action avec les constante d’action + les créateurs d’actions</a:t>
            </a:r>
            <a:br>
              <a:rPr lang="fr-FR" dirty="0"/>
            </a:br>
            <a:r>
              <a:rPr lang="fr-FR" dirty="0"/>
              <a:t>7- Créer le </a:t>
            </a:r>
            <a:r>
              <a:rPr lang="fr-FR" dirty="0" err="1"/>
              <a:t>reducer</a:t>
            </a:r>
            <a:r>
              <a:rPr lang="fr-FR" dirty="0"/>
              <a:t> :</a:t>
            </a:r>
          </a:p>
          <a:p>
            <a:r>
              <a:rPr lang="fr-FR" dirty="0"/>
              <a:t>	a- Créer l’initial state ( on initialise la liste des variables)</a:t>
            </a:r>
          </a:p>
          <a:p>
            <a:r>
              <a:rPr lang="fr-FR" dirty="0"/>
              <a:t>	b- Créer la boucle switch avec les différents cas d’action  </a:t>
            </a:r>
          </a:p>
          <a:p>
            <a:r>
              <a:rPr lang="fr-FR" dirty="0"/>
              <a:t>8- </a:t>
            </a:r>
            <a:r>
              <a:rPr lang="fr-FR" b="1" i="1" dirty="0"/>
              <a:t>Astuce pour le setting </a:t>
            </a:r>
            <a:r>
              <a:rPr lang="fr-FR" dirty="0"/>
              <a:t>: utiliser les </a:t>
            </a:r>
            <a:r>
              <a:rPr lang="fr-FR" dirty="0" err="1"/>
              <a:t>className</a:t>
            </a:r>
            <a:endParaRPr lang="fr-FR" dirty="0"/>
          </a:p>
          <a:p>
            <a:endParaRPr lang="fr-FR" dirty="0"/>
          </a:p>
          <a:p>
            <a:endParaRPr lang="fr-FR" dirty="0"/>
          </a:p>
          <a:p>
            <a:pPr>
              <a:lnSpc>
                <a:spcPct val="150000"/>
              </a:lnSpc>
            </a:pPr>
            <a:r>
              <a:rPr lang="fr-FR" sz="2000" dirty="0"/>
              <a:t>Permettre l’utilisation du de </a:t>
            </a:r>
            <a:r>
              <a:rPr lang="fr-FR" sz="2000" dirty="0" err="1"/>
              <a:t>redux</a:t>
            </a:r>
            <a:r>
              <a:rPr lang="fr-FR" sz="2000" dirty="0"/>
              <a:t> :</a:t>
            </a:r>
            <a:endParaRPr lang="fr-FR" dirty="0"/>
          </a:p>
          <a:p>
            <a:r>
              <a:rPr lang="fr-FR" dirty="0"/>
              <a:t>9- Créer le fichier store.js </a:t>
            </a:r>
          </a:p>
          <a:p>
            <a:r>
              <a:rPr lang="fr-FR" dirty="0"/>
              <a:t>10- Encadrer le composant App avec le provider pour donner l’accès au store</a:t>
            </a:r>
          </a:p>
          <a:p>
            <a:endParaRPr lang="fr-FR" dirty="0"/>
          </a:p>
        </p:txBody>
      </p:sp>
    </p:spTree>
    <p:extLst>
      <p:ext uri="{BB962C8B-B14F-4D97-AF65-F5344CB8AC3E}">
        <p14:creationId xmlns:p14="http://schemas.microsoft.com/office/powerpoint/2010/main" val="2817762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37514" y="3409853"/>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33" name="ZoneTexte 32">
            <a:extLst>
              <a:ext uri="{FF2B5EF4-FFF2-40B4-BE49-F238E27FC236}">
                <a16:creationId xmlns:a16="http://schemas.microsoft.com/office/drawing/2014/main" id="{225CFB8C-6797-436C-B565-52C106836CAC}"/>
              </a:ext>
            </a:extLst>
          </p:cNvPr>
          <p:cNvSpPr txBox="1"/>
          <p:nvPr/>
        </p:nvSpPr>
        <p:spPr>
          <a:xfrm>
            <a:off x="1781908" y="0"/>
            <a:ext cx="10410092" cy="461665"/>
          </a:xfrm>
          <a:prstGeom prst="rect">
            <a:avLst/>
          </a:prstGeom>
          <a:noFill/>
        </p:spPr>
        <p:txBody>
          <a:bodyPr wrap="square" rtlCol="0">
            <a:spAutoFit/>
          </a:bodyPr>
          <a:lstStyle/>
          <a:p>
            <a:pPr algn="ctr"/>
            <a:r>
              <a:rPr lang="fr-FR" sz="2400" b="1" dirty="0"/>
              <a:t>TP </a:t>
            </a:r>
            <a:r>
              <a:rPr lang="fr-FR" sz="2400" b="1" dirty="0" err="1"/>
              <a:t>Chatroom</a:t>
            </a:r>
            <a:r>
              <a:rPr lang="fr-FR" sz="2400" b="1" dirty="0"/>
              <a:t> – Socket.io</a:t>
            </a:r>
          </a:p>
        </p:txBody>
      </p:sp>
      <p:sp>
        <p:nvSpPr>
          <p:cNvPr id="6" name="ZoneTexte 5">
            <a:extLst>
              <a:ext uri="{FF2B5EF4-FFF2-40B4-BE49-F238E27FC236}">
                <a16:creationId xmlns:a16="http://schemas.microsoft.com/office/drawing/2014/main" id="{7725FA16-AF5F-4C31-B482-E2581DD50721}"/>
              </a:ext>
            </a:extLst>
          </p:cNvPr>
          <p:cNvSpPr txBox="1"/>
          <p:nvPr/>
        </p:nvSpPr>
        <p:spPr>
          <a:xfrm>
            <a:off x="2721375" y="585652"/>
            <a:ext cx="8531158" cy="461665"/>
          </a:xfrm>
          <a:prstGeom prst="rect">
            <a:avLst/>
          </a:prstGeom>
          <a:noFill/>
        </p:spPr>
        <p:txBody>
          <a:bodyPr wrap="square" rtlCol="0">
            <a:spAutoFit/>
          </a:bodyPr>
          <a:lstStyle/>
          <a:p>
            <a:r>
              <a:rPr lang="fr-FR" sz="2400" dirty="0"/>
              <a:t>Créer le coté serveur:</a:t>
            </a:r>
          </a:p>
        </p:txBody>
      </p:sp>
      <p:pic>
        <p:nvPicPr>
          <p:cNvPr id="3" name="Image 2">
            <a:extLst>
              <a:ext uri="{FF2B5EF4-FFF2-40B4-BE49-F238E27FC236}">
                <a16:creationId xmlns:a16="http://schemas.microsoft.com/office/drawing/2014/main" id="{B6D72DA1-CB2E-43CA-AFAB-7EEB2DB11122}"/>
              </a:ext>
            </a:extLst>
          </p:cNvPr>
          <p:cNvPicPr>
            <a:picLocks noChangeAspect="1"/>
          </p:cNvPicPr>
          <p:nvPr/>
        </p:nvPicPr>
        <p:blipFill>
          <a:blip r:embed="rId2"/>
          <a:stretch>
            <a:fillRect/>
          </a:stretch>
        </p:blipFill>
        <p:spPr>
          <a:xfrm>
            <a:off x="2721375" y="2117395"/>
            <a:ext cx="3202770" cy="720274"/>
          </a:xfrm>
          <a:prstGeom prst="rect">
            <a:avLst/>
          </a:prstGeom>
        </p:spPr>
      </p:pic>
      <p:pic>
        <p:nvPicPr>
          <p:cNvPr id="7" name="Image 6">
            <a:extLst>
              <a:ext uri="{FF2B5EF4-FFF2-40B4-BE49-F238E27FC236}">
                <a16:creationId xmlns:a16="http://schemas.microsoft.com/office/drawing/2014/main" id="{5D040C2F-D60B-41EB-B0B5-081071236F92}"/>
              </a:ext>
            </a:extLst>
          </p:cNvPr>
          <p:cNvPicPr>
            <a:picLocks noChangeAspect="1"/>
          </p:cNvPicPr>
          <p:nvPr/>
        </p:nvPicPr>
        <p:blipFill>
          <a:blip r:embed="rId3"/>
          <a:stretch>
            <a:fillRect/>
          </a:stretch>
        </p:blipFill>
        <p:spPr>
          <a:xfrm>
            <a:off x="8694159" y="2156971"/>
            <a:ext cx="2268913" cy="648261"/>
          </a:xfrm>
          <a:prstGeom prst="rect">
            <a:avLst/>
          </a:prstGeom>
        </p:spPr>
      </p:pic>
      <p:pic>
        <p:nvPicPr>
          <p:cNvPr id="8" name="Image 7">
            <a:extLst>
              <a:ext uri="{FF2B5EF4-FFF2-40B4-BE49-F238E27FC236}">
                <a16:creationId xmlns:a16="http://schemas.microsoft.com/office/drawing/2014/main" id="{BFB553D8-4F40-49FC-B097-F0F9053B077C}"/>
              </a:ext>
            </a:extLst>
          </p:cNvPr>
          <p:cNvPicPr>
            <a:picLocks noChangeAspect="1"/>
          </p:cNvPicPr>
          <p:nvPr/>
        </p:nvPicPr>
        <p:blipFill>
          <a:blip r:embed="rId4"/>
          <a:stretch>
            <a:fillRect/>
          </a:stretch>
        </p:blipFill>
        <p:spPr>
          <a:xfrm>
            <a:off x="2721375" y="3568853"/>
            <a:ext cx="8405914" cy="1813189"/>
          </a:xfrm>
          <a:prstGeom prst="rect">
            <a:avLst/>
          </a:prstGeom>
        </p:spPr>
      </p:pic>
      <p:pic>
        <p:nvPicPr>
          <p:cNvPr id="9" name="Image 8">
            <a:extLst>
              <a:ext uri="{FF2B5EF4-FFF2-40B4-BE49-F238E27FC236}">
                <a16:creationId xmlns:a16="http://schemas.microsoft.com/office/drawing/2014/main" id="{8DE4A1A3-5709-4EB5-AE3E-C7F3E6FABD01}"/>
              </a:ext>
            </a:extLst>
          </p:cNvPr>
          <p:cNvPicPr>
            <a:picLocks noChangeAspect="1"/>
          </p:cNvPicPr>
          <p:nvPr/>
        </p:nvPicPr>
        <p:blipFill>
          <a:blip r:embed="rId5"/>
          <a:stretch>
            <a:fillRect/>
          </a:stretch>
        </p:blipFill>
        <p:spPr>
          <a:xfrm>
            <a:off x="2721375" y="5945301"/>
            <a:ext cx="2923910" cy="757559"/>
          </a:xfrm>
          <a:prstGeom prst="rect">
            <a:avLst/>
          </a:prstGeom>
        </p:spPr>
      </p:pic>
      <p:sp>
        <p:nvSpPr>
          <p:cNvPr id="12" name="ZoneTexte 11">
            <a:extLst>
              <a:ext uri="{FF2B5EF4-FFF2-40B4-BE49-F238E27FC236}">
                <a16:creationId xmlns:a16="http://schemas.microsoft.com/office/drawing/2014/main" id="{DC1BFC7E-BD0B-4DD6-9810-F528B4ADFEDE}"/>
              </a:ext>
            </a:extLst>
          </p:cNvPr>
          <p:cNvSpPr txBox="1"/>
          <p:nvPr/>
        </p:nvSpPr>
        <p:spPr>
          <a:xfrm>
            <a:off x="2643554" y="1651100"/>
            <a:ext cx="2278642" cy="338554"/>
          </a:xfrm>
          <a:prstGeom prst="rect">
            <a:avLst/>
          </a:prstGeom>
          <a:noFill/>
        </p:spPr>
        <p:txBody>
          <a:bodyPr wrap="square" rtlCol="0">
            <a:spAutoFit/>
          </a:bodyPr>
          <a:lstStyle/>
          <a:p>
            <a:r>
              <a:rPr lang="fr-FR" sz="1600" b="1" i="1" dirty="0"/>
              <a:t>Importer les librairies</a:t>
            </a:r>
          </a:p>
        </p:txBody>
      </p:sp>
      <p:sp>
        <p:nvSpPr>
          <p:cNvPr id="13" name="ZoneTexte 12">
            <a:extLst>
              <a:ext uri="{FF2B5EF4-FFF2-40B4-BE49-F238E27FC236}">
                <a16:creationId xmlns:a16="http://schemas.microsoft.com/office/drawing/2014/main" id="{E46E4562-2897-4E2F-BD13-B97D266E9CE6}"/>
              </a:ext>
            </a:extLst>
          </p:cNvPr>
          <p:cNvSpPr txBox="1"/>
          <p:nvPr/>
        </p:nvSpPr>
        <p:spPr>
          <a:xfrm>
            <a:off x="8684430" y="1651100"/>
            <a:ext cx="2278642" cy="338554"/>
          </a:xfrm>
          <a:prstGeom prst="rect">
            <a:avLst/>
          </a:prstGeom>
          <a:noFill/>
        </p:spPr>
        <p:txBody>
          <a:bodyPr wrap="square" rtlCol="0">
            <a:spAutoFit/>
          </a:bodyPr>
          <a:lstStyle/>
          <a:p>
            <a:r>
              <a:rPr lang="fr-FR" sz="1600" b="1" i="1" dirty="0"/>
              <a:t>Instancier </a:t>
            </a:r>
          </a:p>
        </p:txBody>
      </p:sp>
      <p:sp>
        <p:nvSpPr>
          <p:cNvPr id="14" name="ZoneTexte 13">
            <a:extLst>
              <a:ext uri="{FF2B5EF4-FFF2-40B4-BE49-F238E27FC236}">
                <a16:creationId xmlns:a16="http://schemas.microsoft.com/office/drawing/2014/main" id="{E90A7632-E15C-4BD1-B284-3C1744157F4B}"/>
              </a:ext>
            </a:extLst>
          </p:cNvPr>
          <p:cNvSpPr txBox="1"/>
          <p:nvPr/>
        </p:nvSpPr>
        <p:spPr>
          <a:xfrm>
            <a:off x="2643554" y="3179089"/>
            <a:ext cx="2278642" cy="338554"/>
          </a:xfrm>
          <a:prstGeom prst="rect">
            <a:avLst/>
          </a:prstGeom>
          <a:noFill/>
        </p:spPr>
        <p:txBody>
          <a:bodyPr wrap="square" rtlCol="0">
            <a:spAutoFit/>
          </a:bodyPr>
          <a:lstStyle/>
          <a:p>
            <a:r>
              <a:rPr lang="fr-FR" sz="1600" b="1" i="1" dirty="0"/>
              <a:t>Requête </a:t>
            </a:r>
          </a:p>
        </p:txBody>
      </p:sp>
      <p:sp>
        <p:nvSpPr>
          <p:cNvPr id="15" name="ZoneTexte 14">
            <a:extLst>
              <a:ext uri="{FF2B5EF4-FFF2-40B4-BE49-F238E27FC236}">
                <a16:creationId xmlns:a16="http://schemas.microsoft.com/office/drawing/2014/main" id="{6E0075EE-9542-4F9E-913D-B227BF97C849}"/>
              </a:ext>
            </a:extLst>
          </p:cNvPr>
          <p:cNvSpPr txBox="1"/>
          <p:nvPr/>
        </p:nvSpPr>
        <p:spPr>
          <a:xfrm>
            <a:off x="2643554" y="5606747"/>
            <a:ext cx="2278642" cy="338554"/>
          </a:xfrm>
          <a:prstGeom prst="rect">
            <a:avLst/>
          </a:prstGeom>
          <a:noFill/>
        </p:spPr>
        <p:txBody>
          <a:bodyPr wrap="square" rtlCol="0">
            <a:spAutoFit/>
          </a:bodyPr>
          <a:lstStyle/>
          <a:p>
            <a:r>
              <a:rPr lang="fr-FR" sz="1600" b="1" i="1" dirty="0"/>
              <a:t>Ecoute du port </a:t>
            </a:r>
          </a:p>
        </p:txBody>
      </p:sp>
    </p:spTree>
    <p:extLst>
      <p:ext uri="{BB962C8B-B14F-4D97-AF65-F5344CB8AC3E}">
        <p14:creationId xmlns:p14="http://schemas.microsoft.com/office/powerpoint/2010/main" val="1447151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37514" y="3409853"/>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33" name="ZoneTexte 32">
            <a:extLst>
              <a:ext uri="{FF2B5EF4-FFF2-40B4-BE49-F238E27FC236}">
                <a16:creationId xmlns:a16="http://schemas.microsoft.com/office/drawing/2014/main" id="{225CFB8C-6797-436C-B565-52C106836CAC}"/>
              </a:ext>
            </a:extLst>
          </p:cNvPr>
          <p:cNvSpPr txBox="1"/>
          <p:nvPr/>
        </p:nvSpPr>
        <p:spPr>
          <a:xfrm>
            <a:off x="1781908" y="0"/>
            <a:ext cx="10410092" cy="461665"/>
          </a:xfrm>
          <a:prstGeom prst="rect">
            <a:avLst/>
          </a:prstGeom>
          <a:noFill/>
        </p:spPr>
        <p:txBody>
          <a:bodyPr wrap="square" rtlCol="0">
            <a:spAutoFit/>
          </a:bodyPr>
          <a:lstStyle/>
          <a:p>
            <a:pPr algn="ctr"/>
            <a:r>
              <a:rPr lang="fr-FR" sz="2400" b="1" dirty="0"/>
              <a:t>TP </a:t>
            </a:r>
            <a:r>
              <a:rPr lang="fr-FR" sz="2400" b="1" dirty="0" err="1"/>
              <a:t>Chatroom</a:t>
            </a:r>
            <a:r>
              <a:rPr lang="fr-FR" sz="2400" b="1" dirty="0"/>
              <a:t> – Socket.io</a:t>
            </a:r>
          </a:p>
        </p:txBody>
      </p:sp>
      <p:pic>
        <p:nvPicPr>
          <p:cNvPr id="2" name="Image 1">
            <a:extLst>
              <a:ext uri="{FF2B5EF4-FFF2-40B4-BE49-F238E27FC236}">
                <a16:creationId xmlns:a16="http://schemas.microsoft.com/office/drawing/2014/main" id="{AB82C195-1223-4CCF-B8EB-A3BC2B43BCDE}"/>
              </a:ext>
            </a:extLst>
          </p:cNvPr>
          <p:cNvPicPr>
            <a:picLocks noChangeAspect="1"/>
          </p:cNvPicPr>
          <p:nvPr/>
        </p:nvPicPr>
        <p:blipFill>
          <a:blip r:embed="rId2"/>
          <a:stretch>
            <a:fillRect/>
          </a:stretch>
        </p:blipFill>
        <p:spPr>
          <a:xfrm>
            <a:off x="2319511" y="1050587"/>
            <a:ext cx="4327396" cy="3346316"/>
          </a:xfrm>
          <a:prstGeom prst="rect">
            <a:avLst/>
          </a:prstGeom>
        </p:spPr>
      </p:pic>
      <p:sp>
        <p:nvSpPr>
          <p:cNvPr id="9" name="ZoneTexte 8">
            <a:extLst>
              <a:ext uri="{FF2B5EF4-FFF2-40B4-BE49-F238E27FC236}">
                <a16:creationId xmlns:a16="http://schemas.microsoft.com/office/drawing/2014/main" id="{36FA443C-BA6C-4E9C-9424-192E9C5F579E}"/>
              </a:ext>
            </a:extLst>
          </p:cNvPr>
          <p:cNvSpPr txBox="1"/>
          <p:nvPr/>
        </p:nvSpPr>
        <p:spPr>
          <a:xfrm>
            <a:off x="2319511" y="586849"/>
            <a:ext cx="2278642" cy="338554"/>
          </a:xfrm>
          <a:prstGeom prst="rect">
            <a:avLst/>
          </a:prstGeom>
          <a:noFill/>
        </p:spPr>
        <p:txBody>
          <a:bodyPr wrap="square" rtlCol="0">
            <a:spAutoFit/>
          </a:bodyPr>
          <a:lstStyle/>
          <a:p>
            <a:r>
              <a:rPr lang="fr-FR" sz="1600" b="1" i="1" dirty="0"/>
              <a:t>Code socket:</a:t>
            </a:r>
          </a:p>
        </p:txBody>
      </p:sp>
      <p:sp>
        <p:nvSpPr>
          <p:cNvPr id="10" name="ZoneTexte 9">
            <a:extLst>
              <a:ext uri="{FF2B5EF4-FFF2-40B4-BE49-F238E27FC236}">
                <a16:creationId xmlns:a16="http://schemas.microsoft.com/office/drawing/2014/main" id="{CF25DF9F-0CCD-4C58-B11B-902BCFE5ACA8}"/>
              </a:ext>
            </a:extLst>
          </p:cNvPr>
          <p:cNvSpPr txBox="1"/>
          <p:nvPr/>
        </p:nvSpPr>
        <p:spPr>
          <a:xfrm>
            <a:off x="8398655" y="1371547"/>
            <a:ext cx="3793345" cy="338554"/>
          </a:xfrm>
          <a:prstGeom prst="rect">
            <a:avLst/>
          </a:prstGeom>
          <a:noFill/>
        </p:spPr>
        <p:txBody>
          <a:bodyPr wrap="square" rtlCol="0">
            <a:spAutoFit/>
          </a:bodyPr>
          <a:lstStyle/>
          <a:p>
            <a:r>
              <a:rPr lang="fr-FR" sz="1600" b="1" i="1" dirty="0"/>
              <a:t>Ecoute de la création d’un canal socket</a:t>
            </a:r>
          </a:p>
        </p:txBody>
      </p:sp>
      <p:cxnSp>
        <p:nvCxnSpPr>
          <p:cNvPr id="11" name="Connecteur droit avec flèche 10">
            <a:extLst>
              <a:ext uri="{FF2B5EF4-FFF2-40B4-BE49-F238E27FC236}">
                <a16:creationId xmlns:a16="http://schemas.microsoft.com/office/drawing/2014/main" id="{617DC519-C8DD-407B-B6E4-D3DBDB32EAB3}"/>
              </a:ext>
            </a:extLst>
          </p:cNvPr>
          <p:cNvCxnSpPr>
            <a:cxnSpLocks/>
            <a:stCxn id="10" idx="1"/>
          </p:cNvCxnSpPr>
          <p:nvPr/>
        </p:nvCxnSpPr>
        <p:spPr>
          <a:xfrm flipH="1">
            <a:off x="5836596" y="1540824"/>
            <a:ext cx="2562059" cy="1692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543E3F01-478D-4B86-A11F-4216139B0B30}"/>
              </a:ext>
            </a:extLst>
          </p:cNvPr>
          <p:cNvSpPr txBox="1"/>
          <p:nvPr/>
        </p:nvSpPr>
        <p:spPr>
          <a:xfrm>
            <a:off x="8398654" y="2031061"/>
            <a:ext cx="3793345" cy="830997"/>
          </a:xfrm>
          <a:prstGeom prst="rect">
            <a:avLst/>
          </a:prstGeom>
          <a:noFill/>
        </p:spPr>
        <p:txBody>
          <a:bodyPr wrap="square" rtlCol="0">
            <a:spAutoFit/>
          </a:bodyPr>
          <a:lstStyle/>
          <a:p>
            <a:r>
              <a:rPr lang="fr-FR" sz="1600" b="1" i="1" dirty="0"/>
              <a:t>Ecoute de la réception d’un message client -&gt; serveur dont l’identifiant est ‘</a:t>
            </a:r>
            <a:r>
              <a:rPr lang="fr-FR" sz="1600" b="1" i="1" dirty="0" err="1"/>
              <a:t>send_message</a:t>
            </a:r>
            <a:r>
              <a:rPr lang="fr-FR" sz="1600" b="1" i="1" dirty="0"/>
              <a:t>’ </a:t>
            </a:r>
          </a:p>
        </p:txBody>
      </p:sp>
      <p:cxnSp>
        <p:nvCxnSpPr>
          <p:cNvPr id="15" name="Connecteur droit avec flèche 14">
            <a:extLst>
              <a:ext uri="{FF2B5EF4-FFF2-40B4-BE49-F238E27FC236}">
                <a16:creationId xmlns:a16="http://schemas.microsoft.com/office/drawing/2014/main" id="{2B0A0BF0-D62F-4BA4-ADA3-2FBACDA86731}"/>
              </a:ext>
            </a:extLst>
          </p:cNvPr>
          <p:cNvCxnSpPr>
            <a:cxnSpLocks/>
            <a:stCxn id="13" idx="1"/>
          </p:cNvCxnSpPr>
          <p:nvPr/>
        </p:nvCxnSpPr>
        <p:spPr>
          <a:xfrm flipH="1">
            <a:off x="6595353" y="2446560"/>
            <a:ext cx="1803301" cy="729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CC6D7101-6E0C-4CA1-B8E2-69CF020C20D5}"/>
              </a:ext>
            </a:extLst>
          </p:cNvPr>
          <p:cNvSpPr txBox="1"/>
          <p:nvPr/>
        </p:nvSpPr>
        <p:spPr>
          <a:xfrm>
            <a:off x="7733932" y="4227626"/>
            <a:ext cx="3793345" cy="338554"/>
          </a:xfrm>
          <a:prstGeom prst="rect">
            <a:avLst/>
          </a:prstGeom>
          <a:noFill/>
        </p:spPr>
        <p:txBody>
          <a:bodyPr wrap="square" rtlCol="0">
            <a:spAutoFit/>
          </a:bodyPr>
          <a:lstStyle/>
          <a:p>
            <a:r>
              <a:rPr lang="fr-FR" sz="1600" b="1" i="1" dirty="0"/>
              <a:t>Emettre une </a:t>
            </a:r>
            <a:r>
              <a:rPr lang="fr-FR" sz="1600" b="1" i="1" dirty="0" err="1"/>
              <a:t>response</a:t>
            </a:r>
            <a:r>
              <a:rPr lang="fr-FR" sz="1600" b="1" i="1" dirty="0"/>
              <a:t> du serveur </a:t>
            </a:r>
            <a:r>
              <a:rPr lang="fr-FR" sz="1600" b="1" i="1" dirty="0">
                <a:sym typeface="Wingdings" panose="05000000000000000000" pitchFamily="2" charset="2"/>
              </a:rPr>
              <a:t>  client </a:t>
            </a:r>
            <a:endParaRPr lang="fr-FR" sz="1600" b="1" i="1" dirty="0"/>
          </a:p>
        </p:txBody>
      </p:sp>
      <p:cxnSp>
        <p:nvCxnSpPr>
          <p:cNvPr id="19" name="Connecteur droit avec flèche 18">
            <a:extLst>
              <a:ext uri="{FF2B5EF4-FFF2-40B4-BE49-F238E27FC236}">
                <a16:creationId xmlns:a16="http://schemas.microsoft.com/office/drawing/2014/main" id="{E65CB489-73BB-4F8D-83F8-F7A6DF02A95D}"/>
              </a:ext>
            </a:extLst>
          </p:cNvPr>
          <p:cNvCxnSpPr>
            <a:cxnSpLocks/>
            <a:stCxn id="18" idx="1"/>
          </p:cNvCxnSpPr>
          <p:nvPr/>
        </p:nvCxnSpPr>
        <p:spPr>
          <a:xfrm flipH="1" flipV="1">
            <a:off x="5710136" y="3745149"/>
            <a:ext cx="2023796" cy="6517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9B10184-D1DA-4534-BDA1-0D0B93A56E4B}"/>
              </a:ext>
            </a:extLst>
          </p:cNvPr>
          <p:cNvSpPr txBox="1"/>
          <p:nvPr/>
        </p:nvSpPr>
        <p:spPr>
          <a:xfrm>
            <a:off x="7733932" y="3295896"/>
            <a:ext cx="3793345" cy="584775"/>
          </a:xfrm>
          <a:prstGeom prst="rect">
            <a:avLst/>
          </a:prstGeom>
          <a:noFill/>
        </p:spPr>
        <p:txBody>
          <a:bodyPr wrap="square" rtlCol="0">
            <a:spAutoFit/>
          </a:bodyPr>
          <a:lstStyle/>
          <a:p>
            <a:r>
              <a:rPr lang="fr-FR" sz="1600" b="1" i="1" dirty="0"/>
              <a:t>Incrémenter </a:t>
            </a:r>
            <a:r>
              <a:rPr lang="fr-FR" sz="1600" b="1" i="1" dirty="0" err="1"/>
              <a:t>l’id</a:t>
            </a:r>
            <a:r>
              <a:rPr lang="fr-FR" sz="1600" b="1" i="1" dirty="0"/>
              <a:t> du message pour créer des key dans la liste de composant</a:t>
            </a:r>
          </a:p>
        </p:txBody>
      </p:sp>
      <p:cxnSp>
        <p:nvCxnSpPr>
          <p:cNvPr id="25" name="Connecteur droit avec flèche 24">
            <a:extLst>
              <a:ext uri="{FF2B5EF4-FFF2-40B4-BE49-F238E27FC236}">
                <a16:creationId xmlns:a16="http://schemas.microsoft.com/office/drawing/2014/main" id="{D7E66791-E0C2-4567-8955-36AE9B581FA7}"/>
              </a:ext>
            </a:extLst>
          </p:cNvPr>
          <p:cNvCxnSpPr>
            <a:cxnSpLocks/>
          </p:cNvCxnSpPr>
          <p:nvPr/>
        </p:nvCxnSpPr>
        <p:spPr>
          <a:xfrm flipH="1" flipV="1">
            <a:off x="5710136" y="3156227"/>
            <a:ext cx="2042810" cy="5111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19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49237" y="1733452"/>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8" name="Rectangle 7">
            <a:extLst>
              <a:ext uri="{FF2B5EF4-FFF2-40B4-BE49-F238E27FC236}">
                <a16:creationId xmlns:a16="http://schemas.microsoft.com/office/drawing/2014/main" id="{283A0BBA-6F1D-4DA9-9B5C-1BAFFC0A9406}"/>
              </a:ext>
            </a:extLst>
          </p:cNvPr>
          <p:cNvSpPr/>
          <p:nvPr/>
        </p:nvSpPr>
        <p:spPr>
          <a:xfrm>
            <a:off x="1846385" y="461665"/>
            <a:ext cx="10281138" cy="837345"/>
          </a:xfrm>
          <a:prstGeom prst="rect">
            <a:avLst/>
          </a:prstGeom>
        </p:spPr>
        <p:txBody>
          <a:bodyPr wrap="square">
            <a:spAutoFit/>
          </a:bodyPr>
          <a:lstStyle/>
          <a:p>
            <a:pPr marL="285750" indent="-285750">
              <a:lnSpc>
                <a:spcPct val="150000"/>
              </a:lnSpc>
              <a:buFont typeface="Arial" panose="020B0604020202020204" pitchFamily="34" charset="0"/>
              <a:buChar char="•"/>
            </a:pPr>
            <a:r>
              <a:rPr lang="fr-FR" b="1" dirty="0" err="1">
                <a:solidFill>
                  <a:srgbClr val="222222"/>
                </a:solidFill>
                <a:latin typeface="arial" panose="020B0604020202020204" pitchFamily="34" charset="0"/>
              </a:rPr>
              <a:t>Recap</a:t>
            </a:r>
            <a:r>
              <a:rPr lang="fr-FR" b="1" dirty="0">
                <a:solidFill>
                  <a:srgbClr val="222222"/>
                </a:solidFill>
                <a:latin typeface="arial" panose="020B0604020202020204" pitchFamily="34" charset="0"/>
              </a:rPr>
              <a:t>: </a:t>
            </a:r>
            <a:br>
              <a:rPr lang="fr-FR" b="1" dirty="0">
                <a:solidFill>
                  <a:srgbClr val="222222"/>
                </a:solidFill>
                <a:latin typeface="arial" panose="020B0604020202020204" pitchFamily="34" charset="0"/>
              </a:rPr>
            </a:br>
            <a:r>
              <a:rPr lang="fr-FR" sz="1600" dirty="0">
                <a:solidFill>
                  <a:srgbClr val="222222"/>
                </a:solidFill>
                <a:latin typeface="arial" panose="020B0604020202020204" pitchFamily="34" charset="0"/>
              </a:rPr>
              <a:t>On à deux types de </a:t>
            </a:r>
            <a:r>
              <a:rPr lang="fr-FR" sz="1600" dirty="0" err="1">
                <a:solidFill>
                  <a:srgbClr val="222222"/>
                </a:solidFill>
                <a:latin typeface="arial" panose="020B0604020202020204" pitchFamily="34" charset="0"/>
              </a:rPr>
              <a:t>props</a:t>
            </a:r>
            <a:r>
              <a:rPr lang="fr-FR" sz="1600" dirty="0">
                <a:solidFill>
                  <a:srgbClr val="222222"/>
                </a:solidFill>
                <a:latin typeface="arial" panose="020B0604020202020204" pitchFamily="34" charset="0"/>
              </a:rPr>
              <a:t> que l’on peut passer à un composant : des </a:t>
            </a:r>
            <a:r>
              <a:rPr lang="fr-FR" sz="1600" b="1" dirty="0">
                <a:solidFill>
                  <a:srgbClr val="222222"/>
                </a:solidFill>
                <a:highlight>
                  <a:srgbClr val="FF0000"/>
                </a:highlight>
                <a:latin typeface="arial" panose="020B0604020202020204" pitchFamily="34" charset="0"/>
              </a:rPr>
              <a:t>variables</a:t>
            </a:r>
            <a:r>
              <a:rPr lang="fr-FR" sz="1600" dirty="0">
                <a:solidFill>
                  <a:srgbClr val="222222"/>
                </a:solidFill>
                <a:latin typeface="arial" panose="020B0604020202020204" pitchFamily="34" charset="0"/>
              </a:rPr>
              <a:t> ou des </a:t>
            </a:r>
            <a:r>
              <a:rPr lang="fr-FR" sz="1600" b="1" dirty="0">
                <a:solidFill>
                  <a:srgbClr val="222222"/>
                </a:solidFill>
                <a:highlight>
                  <a:srgbClr val="00FF00"/>
                </a:highlight>
                <a:latin typeface="arial" panose="020B0604020202020204" pitchFamily="34" charset="0"/>
              </a:rPr>
              <a:t>méthodes</a:t>
            </a:r>
            <a:r>
              <a:rPr lang="fr-FR" sz="1600" dirty="0">
                <a:solidFill>
                  <a:srgbClr val="222222"/>
                </a:solidFill>
                <a:latin typeface="arial" panose="020B0604020202020204" pitchFamily="34" charset="0"/>
              </a:rPr>
              <a:t> </a:t>
            </a:r>
            <a:endParaRPr lang="fr-FR" sz="1600" dirty="0"/>
          </a:p>
        </p:txBody>
      </p:sp>
      <p:sp>
        <p:nvSpPr>
          <p:cNvPr id="31" name="ZoneTexte 30">
            <a:extLst>
              <a:ext uri="{FF2B5EF4-FFF2-40B4-BE49-F238E27FC236}">
                <a16:creationId xmlns:a16="http://schemas.microsoft.com/office/drawing/2014/main" id="{7457656A-F488-4F27-AD46-806F0F9F5A6E}"/>
              </a:ext>
            </a:extLst>
          </p:cNvPr>
          <p:cNvSpPr txBox="1"/>
          <p:nvPr/>
        </p:nvSpPr>
        <p:spPr>
          <a:xfrm>
            <a:off x="1781908" y="0"/>
            <a:ext cx="10410092" cy="461665"/>
          </a:xfrm>
          <a:prstGeom prst="rect">
            <a:avLst/>
          </a:prstGeom>
          <a:noFill/>
        </p:spPr>
        <p:txBody>
          <a:bodyPr wrap="square" rtlCol="0">
            <a:spAutoFit/>
          </a:bodyPr>
          <a:lstStyle/>
          <a:p>
            <a:pPr algn="ctr"/>
            <a:r>
              <a:rPr lang="fr-FR" sz="2400" b="1" dirty="0"/>
              <a:t>Socket.io</a:t>
            </a:r>
          </a:p>
        </p:txBody>
      </p:sp>
      <p:pic>
        <p:nvPicPr>
          <p:cNvPr id="10" name="Image 9">
            <a:extLst>
              <a:ext uri="{FF2B5EF4-FFF2-40B4-BE49-F238E27FC236}">
                <a16:creationId xmlns:a16="http://schemas.microsoft.com/office/drawing/2014/main" id="{DF95A3E5-6EEB-4125-9FAA-E0802E561F73}"/>
              </a:ext>
            </a:extLst>
          </p:cNvPr>
          <p:cNvPicPr>
            <a:picLocks noChangeAspect="1"/>
          </p:cNvPicPr>
          <p:nvPr/>
        </p:nvPicPr>
        <p:blipFill rotWithShape="1">
          <a:blip r:embed="rId2"/>
          <a:srcRect l="10184" t="65196" r="37054" b="31239"/>
          <a:stretch/>
        </p:blipFill>
        <p:spPr>
          <a:xfrm>
            <a:off x="7356142" y="1733452"/>
            <a:ext cx="4519683" cy="328925"/>
          </a:xfrm>
          <a:prstGeom prst="rect">
            <a:avLst/>
          </a:prstGeom>
        </p:spPr>
      </p:pic>
      <p:sp>
        <p:nvSpPr>
          <p:cNvPr id="11" name="AutoShape 2" descr="Image associÃ©e">
            <a:extLst>
              <a:ext uri="{FF2B5EF4-FFF2-40B4-BE49-F238E27FC236}">
                <a16:creationId xmlns:a16="http://schemas.microsoft.com/office/drawing/2014/main" id="{847F1960-4EA3-4A52-A9DF-C7E8F3613E06}"/>
              </a:ext>
            </a:extLst>
          </p:cNvPr>
          <p:cNvSpPr>
            <a:spLocks noChangeAspect="1" noChangeArrowheads="1"/>
          </p:cNvSpPr>
          <p:nvPr/>
        </p:nvSpPr>
        <p:spPr bwMode="auto">
          <a:xfrm>
            <a:off x="10389728" y="332629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Rectangle 6">
            <a:extLst>
              <a:ext uri="{FF2B5EF4-FFF2-40B4-BE49-F238E27FC236}">
                <a16:creationId xmlns:a16="http://schemas.microsoft.com/office/drawing/2014/main" id="{D00815E8-CCAA-4923-AAE0-D3AB1CD39E52}"/>
              </a:ext>
            </a:extLst>
          </p:cNvPr>
          <p:cNvSpPr/>
          <p:nvPr/>
        </p:nvSpPr>
        <p:spPr>
          <a:xfrm>
            <a:off x="2160895" y="1388522"/>
            <a:ext cx="7870209" cy="369332"/>
          </a:xfrm>
          <a:prstGeom prst="rect">
            <a:avLst/>
          </a:prstGeom>
        </p:spPr>
        <p:txBody>
          <a:bodyPr wrap="square">
            <a:spAutoFit/>
          </a:bodyPr>
          <a:lstStyle/>
          <a:p>
            <a:r>
              <a:rPr lang="fr-FR" dirty="0"/>
              <a:t>Les </a:t>
            </a:r>
            <a:r>
              <a:rPr lang="fr-FR" b="1" dirty="0">
                <a:highlight>
                  <a:srgbClr val="00FF00"/>
                </a:highlight>
              </a:rPr>
              <a:t>méthodes</a:t>
            </a:r>
            <a:r>
              <a:rPr lang="fr-FR" dirty="0"/>
              <a:t> sont liées et activé par des </a:t>
            </a:r>
            <a:r>
              <a:rPr lang="fr-FR" dirty="0" err="1"/>
              <a:t>events</a:t>
            </a:r>
            <a:r>
              <a:rPr lang="fr-FR" dirty="0"/>
              <a:t> définis dans le composant </a:t>
            </a:r>
          </a:p>
        </p:txBody>
      </p:sp>
      <p:sp>
        <p:nvSpPr>
          <p:cNvPr id="17" name="Rectangle 16">
            <a:extLst>
              <a:ext uri="{FF2B5EF4-FFF2-40B4-BE49-F238E27FC236}">
                <a16:creationId xmlns:a16="http://schemas.microsoft.com/office/drawing/2014/main" id="{CEDA3ADE-EDEE-40E9-A963-D96F1EF5DDCE}"/>
              </a:ext>
            </a:extLst>
          </p:cNvPr>
          <p:cNvSpPr/>
          <p:nvPr/>
        </p:nvSpPr>
        <p:spPr>
          <a:xfrm>
            <a:off x="2160895" y="2165079"/>
            <a:ext cx="7870209" cy="369332"/>
          </a:xfrm>
          <a:prstGeom prst="rect">
            <a:avLst/>
          </a:prstGeom>
        </p:spPr>
        <p:txBody>
          <a:bodyPr wrap="square">
            <a:spAutoFit/>
          </a:bodyPr>
          <a:lstStyle/>
          <a:p>
            <a:r>
              <a:rPr lang="fr-FR" dirty="0"/>
              <a:t>Grâce au fichier Action.js on créer une constante représentant l’action:</a:t>
            </a:r>
          </a:p>
        </p:txBody>
      </p:sp>
      <p:pic>
        <p:nvPicPr>
          <p:cNvPr id="18" name="Image 17">
            <a:extLst>
              <a:ext uri="{FF2B5EF4-FFF2-40B4-BE49-F238E27FC236}">
                <a16:creationId xmlns:a16="http://schemas.microsoft.com/office/drawing/2014/main" id="{9FE5B32F-DF48-40D2-BBD8-FCC4BB24B715}"/>
              </a:ext>
            </a:extLst>
          </p:cNvPr>
          <p:cNvPicPr>
            <a:picLocks noChangeAspect="1"/>
          </p:cNvPicPr>
          <p:nvPr/>
        </p:nvPicPr>
        <p:blipFill rotWithShape="1">
          <a:blip r:embed="rId3"/>
          <a:srcRect t="25444" r="37646" b="46581"/>
          <a:stretch/>
        </p:blipFill>
        <p:spPr>
          <a:xfrm>
            <a:off x="8052799" y="3022476"/>
            <a:ext cx="3981959" cy="834888"/>
          </a:xfrm>
          <a:prstGeom prst="rect">
            <a:avLst/>
          </a:prstGeom>
        </p:spPr>
      </p:pic>
      <p:pic>
        <p:nvPicPr>
          <p:cNvPr id="19" name="Image 18">
            <a:extLst>
              <a:ext uri="{FF2B5EF4-FFF2-40B4-BE49-F238E27FC236}">
                <a16:creationId xmlns:a16="http://schemas.microsoft.com/office/drawing/2014/main" id="{EB91CB47-1ADE-494A-A3D4-21E1F8B6A0F1}"/>
              </a:ext>
            </a:extLst>
          </p:cNvPr>
          <p:cNvPicPr>
            <a:picLocks noChangeAspect="1"/>
          </p:cNvPicPr>
          <p:nvPr/>
        </p:nvPicPr>
        <p:blipFill rotWithShape="1">
          <a:blip r:embed="rId3"/>
          <a:srcRect r="9820" b="91452"/>
          <a:stretch/>
        </p:blipFill>
        <p:spPr>
          <a:xfrm>
            <a:off x="6275861" y="2539501"/>
            <a:ext cx="5758897" cy="255095"/>
          </a:xfrm>
          <a:prstGeom prst="rect">
            <a:avLst/>
          </a:prstGeom>
        </p:spPr>
      </p:pic>
      <p:sp>
        <p:nvSpPr>
          <p:cNvPr id="20" name="Rectangle 19">
            <a:extLst>
              <a:ext uri="{FF2B5EF4-FFF2-40B4-BE49-F238E27FC236}">
                <a16:creationId xmlns:a16="http://schemas.microsoft.com/office/drawing/2014/main" id="{4A01E2AC-A5B1-4EE6-9348-A5C63F1E025F}"/>
              </a:ext>
            </a:extLst>
          </p:cNvPr>
          <p:cNvSpPr/>
          <p:nvPr/>
        </p:nvSpPr>
        <p:spPr>
          <a:xfrm>
            <a:off x="2160894" y="3033310"/>
            <a:ext cx="7870209" cy="646331"/>
          </a:xfrm>
          <a:prstGeom prst="rect">
            <a:avLst/>
          </a:prstGeom>
        </p:spPr>
        <p:txBody>
          <a:bodyPr wrap="square">
            <a:spAutoFit/>
          </a:bodyPr>
          <a:lstStyle/>
          <a:p>
            <a:r>
              <a:rPr lang="fr-FR" dirty="0"/>
              <a:t>Que l’on relie à la méthode :</a:t>
            </a:r>
            <a:br>
              <a:rPr lang="fr-FR" dirty="0"/>
            </a:br>
            <a:r>
              <a:rPr lang="fr-FR" dirty="0"/>
              <a:t>En exportant un objet action = { ‘type’: XXX, ‘value’: YYY };</a:t>
            </a:r>
          </a:p>
        </p:txBody>
      </p:sp>
      <p:sp>
        <p:nvSpPr>
          <p:cNvPr id="21" name="Rectangle 20">
            <a:extLst>
              <a:ext uri="{FF2B5EF4-FFF2-40B4-BE49-F238E27FC236}">
                <a16:creationId xmlns:a16="http://schemas.microsoft.com/office/drawing/2014/main" id="{F6D3FBDD-8468-4670-BD04-1CF32BD03DD1}"/>
              </a:ext>
            </a:extLst>
          </p:cNvPr>
          <p:cNvSpPr/>
          <p:nvPr/>
        </p:nvSpPr>
        <p:spPr>
          <a:xfrm>
            <a:off x="2160893" y="4035087"/>
            <a:ext cx="7870209" cy="923330"/>
          </a:xfrm>
          <a:prstGeom prst="rect">
            <a:avLst/>
          </a:prstGeom>
        </p:spPr>
        <p:txBody>
          <a:bodyPr wrap="square">
            <a:spAutoFit/>
          </a:bodyPr>
          <a:lstStyle/>
          <a:p>
            <a:r>
              <a:rPr lang="fr-FR" sz="2000" b="1" u="sng" dirty="0"/>
              <a:t>/!\</a:t>
            </a:r>
            <a:r>
              <a:rPr lang="fr-FR" dirty="0"/>
              <a:t> Cette action relié à une méthode, ne contient pas de code FONCTIONNEL, c’est un messager (</a:t>
            </a:r>
            <a:r>
              <a:rPr lang="fr-FR" sz="1600" i="1" dirty="0"/>
              <a:t>exemple de l’abonnement : l’action = l’enveloppe qui transite pour vous apporter votre nouveau magazine )</a:t>
            </a:r>
            <a:endParaRPr lang="fr-FR" i="1" dirty="0"/>
          </a:p>
        </p:txBody>
      </p:sp>
      <p:sp>
        <p:nvSpPr>
          <p:cNvPr id="22" name="Rectangle 21">
            <a:extLst>
              <a:ext uri="{FF2B5EF4-FFF2-40B4-BE49-F238E27FC236}">
                <a16:creationId xmlns:a16="http://schemas.microsoft.com/office/drawing/2014/main" id="{A68355BE-35DC-40C3-A2CF-E7A792BBCC97}"/>
              </a:ext>
            </a:extLst>
          </p:cNvPr>
          <p:cNvSpPr/>
          <p:nvPr/>
        </p:nvSpPr>
        <p:spPr>
          <a:xfrm>
            <a:off x="2160892" y="5120577"/>
            <a:ext cx="7870209" cy="646331"/>
          </a:xfrm>
          <a:prstGeom prst="rect">
            <a:avLst/>
          </a:prstGeom>
        </p:spPr>
        <p:txBody>
          <a:bodyPr wrap="square">
            <a:spAutoFit/>
          </a:bodyPr>
          <a:lstStyle/>
          <a:p>
            <a:r>
              <a:rPr lang="fr-FR" dirty="0"/>
              <a:t>Cette action peut aussi contenir une valeur :</a:t>
            </a:r>
            <a:br>
              <a:rPr lang="fr-FR" dirty="0"/>
            </a:br>
            <a:r>
              <a:rPr lang="fr-FR" dirty="0"/>
              <a:t>Utilisateur -&gt; Composant -&gt; Container -&gt; Action</a:t>
            </a:r>
          </a:p>
        </p:txBody>
      </p:sp>
      <p:pic>
        <p:nvPicPr>
          <p:cNvPr id="23" name="Image 22">
            <a:extLst>
              <a:ext uri="{FF2B5EF4-FFF2-40B4-BE49-F238E27FC236}">
                <a16:creationId xmlns:a16="http://schemas.microsoft.com/office/drawing/2014/main" id="{58289B79-A5BC-4107-817C-C71F893D6150}"/>
              </a:ext>
            </a:extLst>
          </p:cNvPr>
          <p:cNvPicPr>
            <a:picLocks noChangeAspect="1"/>
          </p:cNvPicPr>
          <p:nvPr/>
        </p:nvPicPr>
        <p:blipFill rotWithShape="1">
          <a:blip r:embed="rId3"/>
          <a:srcRect t="60897" r="25338"/>
          <a:stretch/>
        </p:blipFill>
        <p:spPr>
          <a:xfrm>
            <a:off x="6986954" y="4811644"/>
            <a:ext cx="4598504" cy="1125493"/>
          </a:xfrm>
          <a:prstGeom prst="rect">
            <a:avLst/>
          </a:prstGeom>
        </p:spPr>
      </p:pic>
    </p:spTree>
    <p:extLst>
      <p:ext uri="{BB962C8B-B14F-4D97-AF65-F5344CB8AC3E}">
        <p14:creationId xmlns:p14="http://schemas.microsoft.com/office/powerpoint/2010/main" val="323257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20"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60960" y="924560"/>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24" name="ZoneTexte 23">
            <a:extLst>
              <a:ext uri="{FF2B5EF4-FFF2-40B4-BE49-F238E27FC236}">
                <a16:creationId xmlns:a16="http://schemas.microsoft.com/office/drawing/2014/main" id="{28F1164D-5BAD-4B3B-8522-D80A983E4EB7}"/>
              </a:ext>
            </a:extLst>
          </p:cNvPr>
          <p:cNvSpPr txBox="1"/>
          <p:nvPr/>
        </p:nvSpPr>
        <p:spPr>
          <a:xfrm>
            <a:off x="1781908" y="644429"/>
            <a:ext cx="2753248" cy="369332"/>
          </a:xfrm>
          <a:prstGeom prst="rect">
            <a:avLst/>
          </a:prstGeom>
          <a:noFill/>
        </p:spPr>
        <p:txBody>
          <a:bodyPr wrap="square" rtlCol="0">
            <a:spAutoFit/>
          </a:bodyPr>
          <a:lstStyle/>
          <a:p>
            <a:pPr marL="285750" indent="-285750">
              <a:buFont typeface="Arial" panose="020B0604020202020204" pitchFamily="34" charset="0"/>
              <a:buChar char="•"/>
            </a:pPr>
            <a:r>
              <a:rPr lang="fr-FR" b="1" dirty="0"/>
              <a:t>Code coté client : </a:t>
            </a:r>
          </a:p>
        </p:txBody>
      </p:sp>
      <p:sp>
        <p:nvSpPr>
          <p:cNvPr id="25" name="ZoneTexte 24">
            <a:extLst>
              <a:ext uri="{FF2B5EF4-FFF2-40B4-BE49-F238E27FC236}">
                <a16:creationId xmlns:a16="http://schemas.microsoft.com/office/drawing/2014/main" id="{9A3B56D2-854C-48AF-9041-52D3B0D3C35D}"/>
              </a:ext>
            </a:extLst>
          </p:cNvPr>
          <p:cNvSpPr txBox="1"/>
          <p:nvPr/>
        </p:nvSpPr>
        <p:spPr>
          <a:xfrm>
            <a:off x="2430183" y="1013761"/>
            <a:ext cx="2104974" cy="523220"/>
          </a:xfrm>
          <a:prstGeom prst="rect">
            <a:avLst/>
          </a:prstGeom>
          <a:noFill/>
        </p:spPr>
        <p:txBody>
          <a:bodyPr wrap="square" rtlCol="0">
            <a:spAutoFit/>
          </a:bodyPr>
          <a:lstStyle/>
          <a:p>
            <a:r>
              <a:rPr lang="fr-FR" sz="1400" b="1" i="1" dirty="0"/>
              <a:t>Import de socket </a:t>
            </a:r>
            <a:r>
              <a:rPr lang="fr-FR" sz="1400" b="1" i="1" dirty="0" err="1"/>
              <a:t>io</a:t>
            </a:r>
            <a:r>
              <a:rPr lang="fr-FR" sz="1400" b="1" i="1" dirty="0"/>
              <a:t> coté client</a:t>
            </a:r>
          </a:p>
        </p:txBody>
      </p:sp>
      <p:cxnSp>
        <p:nvCxnSpPr>
          <p:cNvPr id="27" name="Connecteur droit avec flèche 26">
            <a:extLst>
              <a:ext uri="{FF2B5EF4-FFF2-40B4-BE49-F238E27FC236}">
                <a16:creationId xmlns:a16="http://schemas.microsoft.com/office/drawing/2014/main" id="{7353093E-50F7-48B4-AA16-586B24044FC8}"/>
              </a:ext>
            </a:extLst>
          </p:cNvPr>
          <p:cNvCxnSpPr>
            <a:cxnSpLocks/>
            <a:stCxn id="25" idx="3"/>
          </p:cNvCxnSpPr>
          <p:nvPr/>
        </p:nvCxnSpPr>
        <p:spPr>
          <a:xfrm flipV="1">
            <a:off x="4535157" y="1013763"/>
            <a:ext cx="1221141" cy="261608"/>
          </a:xfrm>
          <a:prstGeom prst="straightConnector1">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2" name="Image 1">
            <a:extLst>
              <a:ext uri="{FF2B5EF4-FFF2-40B4-BE49-F238E27FC236}">
                <a16:creationId xmlns:a16="http://schemas.microsoft.com/office/drawing/2014/main" id="{4B61AB80-A9E9-4505-958A-F9EC505628E8}"/>
              </a:ext>
            </a:extLst>
          </p:cNvPr>
          <p:cNvPicPr>
            <a:picLocks noChangeAspect="1"/>
          </p:cNvPicPr>
          <p:nvPr/>
        </p:nvPicPr>
        <p:blipFill rotWithShape="1">
          <a:blip r:embed="rId2"/>
          <a:srcRect t="65600" r="2743" b="-353"/>
          <a:stretch/>
        </p:blipFill>
        <p:spPr>
          <a:xfrm>
            <a:off x="5874603" y="448095"/>
            <a:ext cx="6298788" cy="888336"/>
          </a:xfrm>
          <a:prstGeom prst="rect">
            <a:avLst/>
          </a:prstGeom>
        </p:spPr>
      </p:pic>
      <p:pic>
        <p:nvPicPr>
          <p:cNvPr id="3" name="Image 2">
            <a:extLst>
              <a:ext uri="{FF2B5EF4-FFF2-40B4-BE49-F238E27FC236}">
                <a16:creationId xmlns:a16="http://schemas.microsoft.com/office/drawing/2014/main" id="{D7B6C143-5567-40A2-A533-8B5B54918E02}"/>
              </a:ext>
            </a:extLst>
          </p:cNvPr>
          <p:cNvPicPr>
            <a:picLocks noChangeAspect="1"/>
          </p:cNvPicPr>
          <p:nvPr/>
        </p:nvPicPr>
        <p:blipFill>
          <a:blip r:embed="rId3"/>
          <a:stretch>
            <a:fillRect/>
          </a:stretch>
        </p:blipFill>
        <p:spPr>
          <a:xfrm>
            <a:off x="5100542" y="1784526"/>
            <a:ext cx="7072849" cy="4443046"/>
          </a:xfrm>
          <a:prstGeom prst="rect">
            <a:avLst/>
          </a:prstGeom>
        </p:spPr>
      </p:pic>
      <p:sp>
        <p:nvSpPr>
          <p:cNvPr id="21" name="ZoneTexte 20">
            <a:extLst>
              <a:ext uri="{FF2B5EF4-FFF2-40B4-BE49-F238E27FC236}">
                <a16:creationId xmlns:a16="http://schemas.microsoft.com/office/drawing/2014/main" id="{3A7C0F3C-B145-44BD-8A73-04008CB9C8DF}"/>
              </a:ext>
            </a:extLst>
          </p:cNvPr>
          <p:cNvSpPr txBox="1"/>
          <p:nvPr/>
        </p:nvSpPr>
        <p:spPr>
          <a:xfrm>
            <a:off x="2563245" y="2760500"/>
            <a:ext cx="2104974" cy="307777"/>
          </a:xfrm>
          <a:prstGeom prst="rect">
            <a:avLst/>
          </a:prstGeom>
          <a:noFill/>
        </p:spPr>
        <p:txBody>
          <a:bodyPr wrap="square" rtlCol="0">
            <a:spAutoFit/>
          </a:bodyPr>
          <a:lstStyle/>
          <a:p>
            <a:r>
              <a:rPr lang="fr-FR" sz="1400" b="1" i="1" dirty="0"/>
              <a:t>Connexion au socket</a:t>
            </a:r>
          </a:p>
        </p:txBody>
      </p:sp>
      <p:sp>
        <p:nvSpPr>
          <p:cNvPr id="22" name="ZoneTexte 21">
            <a:extLst>
              <a:ext uri="{FF2B5EF4-FFF2-40B4-BE49-F238E27FC236}">
                <a16:creationId xmlns:a16="http://schemas.microsoft.com/office/drawing/2014/main" id="{AD607650-A190-43C1-836A-7F92216BA44C}"/>
              </a:ext>
            </a:extLst>
          </p:cNvPr>
          <p:cNvSpPr txBox="1"/>
          <p:nvPr/>
        </p:nvSpPr>
        <p:spPr>
          <a:xfrm>
            <a:off x="2563245" y="3068277"/>
            <a:ext cx="2104974" cy="307777"/>
          </a:xfrm>
          <a:prstGeom prst="rect">
            <a:avLst/>
          </a:prstGeom>
          <a:noFill/>
        </p:spPr>
        <p:txBody>
          <a:bodyPr wrap="square" rtlCol="0">
            <a:spAutoFit/>
          </a:bodyPr>
          <a:lstStyle/>
          <a:p>
            <a:r>
              <a:rPr lang="fr-FR" sz="1400" b="1" i="1" dirty="0"/>
              <a:t>Ecoute de la connexion </a:t>
            </a:r>
          </a:p>
        </p:txBody>
      </p:sp>
      <p:sp>
        <p:nvSpPr>
          <p:cNvPr id="26" name="ZoneTexte 25">
            <a:extLst>
              <a:ext uri="{FF2B5EF4-FFF2-40B4-BE49-F238E27FC236}">
                <a16:creationId xmlns:a16="http://schemas.microsoft.com/office/drawing/2014/main" id="{B68003B6-DE12-4C86-875B-6E6C8A9A8F84}"/>
              </a:ext>
            </a:extLst>
          </p:cNvPr>
          <p:cNvSpPr txBox="1"/>
          <p:nvPr/>
        </p:nvSpPr>
        <p:spPr>
          <a:xfrm>
            <a:off x="2563245" y="3376054"/>
            <a:ext cx="2104974" cy="738664"/>
          </a:xfrm>
          <a:prstGeom prst="rect">
            <a:avLst/>
          </a:prstGeom>
          <a:noFill/>
        </p:spPr>
        <p:txBody>
          <a:bodyPr wrap="square" rtlCol="0">
            <a:spAutoFit/>
          </a:bodyPr>
          <a:lstStyle/>
          <a:p>
            <a:r>
              <a:rPr lang="fr-FR" sz="1400" b="1" i="1" dirty="0"/>
              <a:t>Ecoute de la réception d’un message type ‘</a:t>
            </a:r>
            <a:r>
              <a:rPr lang="fr-FR" sz="1400" b="1" i="1" dirty="0" err="1"/>
              <a:t>send_message</a:t>
            </a:r>
            <a:r>
              <a:rPr lang="fr-FR" sz="1400" b="1" i="1" dirty="0"/>
              <a:t>’</a:t>
            </a:r>
          </a:p>
        </p:txBody>
      </p:sp>
      <p:cxnSp>
        <p:nvCxnSpPr>
          <p:cNvPr id="28" name="Connecteur droit avec flèche 27">
            <a:extLst>
              <a:ext uri="{FF2B5EF4-FFF2-40B4-BE49-F238E27FC236}">
                <a16:creationId xmlns:a16="http://schemas.microsoft.com/office/drawing/2014/main" id="{18F0AE10-351B-4B38-B167-3263A3696E77}"/>
              </a:ext>
            </a:extLst>
          </p:cNvPr>
          <p:cNvCxnSpPr>
            <a:cxnSpLocks/>
          </p:cNvCxnSpPr>
          <p:nvPr/>
        </p:nvCxnSpPr>
        <p:spPr>
          <a:xfrm flipV="1">
            <a:off x="4394480" y="2883877"/>
            <a:ext cx="1185705" cy="41693"/>
          </a:xfrm>
          <a:prstGeom prst="straightConnector1">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7EC3EA83-CB32-4402-895D-51E35395ABC0}"/>
              </a:ext>
            </a:extLst>
          </p:cNvPr>
          <p:cNvCxnSpPr>
            <a:cxnSpLocks/>
          </p:cNvCxnSpPr>
          <p:nvPr/>
        </p:nvCxnSpPr>
        <p:spPr>
          <a:xfrm flipV="1">
            <a:off x="4431323" y="3068277"/>
            <a:ext cx="1148862" cy="155569"/>
          </a:xfrm>
          <a:prstGeom prst="straightConnector1">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818C9438-700D-47BD-8D71-5F679053371C}"/>
              </a:ext>
            </a:extLst>
          </p:cNvPr>
          <p:cNvCxnSpPr>
            <a:cxnSpLocks/>
          </p:cNvCxnSpPr>
          <p:nvPr/>
        </p:nvCxnSpPr>
        <p:spPr>
          <a:xfrm flipV="1">
            <a:off x="4431323" y="3411415"/>
            <a:ext cx="1137139" cy="104957"/>
          </a:xfrm>
          <a:prstGeom prst="straightConnector1">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12BDE863-D966-4548-98AF-4870E3EC767C}"/>
              </a:ext>
            </a:extLst>
          </p:cNvPr>
          <p:cNvSpPr txBox="1"/>
          <p:nvPr/>
        </p:nvSpPr>
        <p:spPr>
          <a:xfrm>
            <a:off x="2563245" y="5079069"/>
            <a:ext cx="2104974" cy="307777"/>
          </a:xfrm>
          <a:prstGeom prst="rect">
            <a:avLst/>
          </a:prstGeom>
          <a:noFill/>
        </p:spPr>
        <p:txBody>
          <a:bodyPr wrap="square" rtlCol="0">
            <a:spAutoFit/>
          </a:bodyPr>
          <a:lstStyle/>
          <a:p>
            <a:r>
              <a:rPr lang="fr-FR" sz="1400" b="1" i="1" dirty="0"/>
              <a:t>Emission d’un message</a:t>
            </a:r>
          </a:p>
        </p:txBody>
      </p:sp>
      <p:sp>
        <p:nvSpPr>
          <p:cNvPr id="36" name="ZoneTexte 35">
            <a:extLst>
              <a:ext uri="{FF2B5EF4-FFF2-40B4-BE49-F238E27FC236}">
                <a16:creationId xmlns:a16="http://schemas.microsoft.com/office/drawing/2014/main" id="{14F82D89-3207-42E3-A00B-241EB643C243}"/>
              </a:ext>
            </a:extLst>
          </p:cNvPr>
          <p:cNvSpPr txBox="1"/>
          <p:nvPr/>
        </p:nvSpPr>
        <p:spPr>
          <a:xfrm>
            <a:off x="2563245" y="4291796"/>
            <a:ext cx="2104974" cy="523220"/>
          </a:xfrm>
          <a:prstGeom prst="rect">
            <a:avLst/>
          </a:prstGeom>
          <a:noFill/>
        </p:spPr>
        <p:txBody>
          <a:bodyPr wrap="square" rtlCol="0">
            <a:spAutoFit/>
          </a:bodyPr>
          <a:lstStyle/>
          <a:p>
            <a:r>
              <a:rPr lang="fr-FR" sz="1400" b="1" i="1" dirty="0"/>
              <a:t>Connexion à un nouveau canal socket</a:t>
            </a:r>
          </a:p>
        </p:txBody>
      </p:sp>
      <p:cxnSp>
        <p:nvCxnSpPr>
          <p:cNvPr id="37" name="Connecteur droit avec flèche 36">
            <a:extLst>
              <a:ext uri="{FF2B5EF4-FFF2-40B4-BE49-F238E27FC236}">
                <a16:creationId xmlns:a16="http://schemas.microsoft.com/office/drawing/2014/main" id="{0AEB72C9-5C36-4363-B80D-484E4BA140B0}"/>
              </a:ext>
            </a:extLst>
          </p:cNvPr>
          <p:cNvCxnSpPr>
            <a:cxnSpLocks/>
          </p:cNvCxnSpPr>
          <p:nvPr/>
        </p:nvCxnSpPr>
        <p:spPr>
          <a:xfrm flipV="1">
            <a:off x="4572000" y="4267201"/>
            <a:ext cx="1008185" cy="281353"/>
          </a:xfrm>
          <a:prstGeom prst="straightConnector1">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CE25D4AD-515E-43BA-9BCA-EABF4F444C64}"/>
              </a:ext>
            </a:extLst>
          </p:cNvPr>
          <p:cNvCxnSpPr>
            <a:cxnSpLocks/>
          </p:cNvCxnSpPr>
          <p:nvPr/>
        </p:nvCxnSpPr>
        <p:spPr>
          <a:xfrm flipV="1">
            <a:off x="4431323" y="4794738"/>
            <a:ext cx="1078523" cy="438220"/>
          </a:xfrm>
          <a:prstGeom prst="straightConnector1">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6" name="ZoneTexte 45">
            <a:extLst>
              <a:ext uri="{FF2B5EF4-FFF2-40B4-BE49-F238E27FC236}">
                <a16:creationId xmlns:a16="http://schemas.microsoft.com/office/drawing/2014/main" id="{B606FC7F-38E2-466F-97BF-412240F4C3B4}"/>
              </a:ext>
            </a:extLst>
          </p:cNvPr>
          <p:cNvSpPr txBox="1"/>
          <p:nvPr/>
        </p:nvSpPr>
        <p:spPr>
          <a:xfrm>
            <a:off x="1781908" y="0"/>
            <a:ext cx="10410092" cy="461665"/>
          </a:xfrm>
          <a:prstGeom prst="rect">
            <a:avLst/>
          </a:prstGeom>
          <a:noFill/>
        </p:spPr>
        <p:txBody>
          <a:bodyPr wrap="square" rtlCol="0">
            <a:spAutoFit/>
          </a:bodyPr>
          <a:lstStyle/>
          <a:p>
            <a:pPr algn="ctr"/>
            <a:r>
              <a:rPr lang="fr-FR" sz="2400" b="1" dirty="0"/>
              <a:t>Exemple de fonctionnement coté serveur</a:t>
            </a:r>
          </a:p>
        </p:txBody>
      </p:sp>
    </p:spTree>
    <p:extLst>
      <p:ext uri="{BB962C8B-B14F-4D97-AF65-F5344CB8AC3E}">
        <p14:creationId xmlns:p14="http://schemas.microsoft.com/office/powerpoint/2010/main" val="124084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 36">
            <a:extLst>
              <a:ext uri="{FF2B5EF4-FFF2-40B4-BE49-F238E27FC236}">
                <a16:creationId xmlns:a16="http://schemas.microsoft.com/office/drawing/2014/main" id="{EE7360BD-7F39-42AF-8352-A23F22D03DAF}"/>
              </a:ext>
            </a:extLst>
          </p:cNvPr>
          <p:cNvPicPr>
            <a:picLocks noChangeAspect="1"/>
          </p:cNvPicPr>
          <p:nvPr/>
        </p:nvPicPr>
        <p:blipFill rotWithShape="1">
          <a:blip r:embed="rId2"/>
          <a:srcRect r="19908" b="92612"/>
          <a:stretch/>
        </p:blipFill>
        <p:spPr>
          <a:xfrm>
            <a:off x="6830676" y="2918118"/>
            <a:ext cx="5361324" cy="323410"/>
          </a:xfrm>
          <a:prstGeom prst="rect">
            <a:avLst/>
          </a:prstGeom>
        </p:spPr>
      </p:pic>
      <p:sp>
        <p:nvSpPr>
          <p:cNvPr id="4" name="ZoneTexte 3">
            <a:extLst>
              <a:ext uri="{FF2B5EF4-FFF2-40B4-BE49-F238E27FC236}">
                <a16:creationId xmlns:a16="http://schemas.microsoft.com/office/drawing/2014/main" id="{F143A286-1829-459F-8753-745540F42FDB}"/>
              </a:ext>
            </a:extLst>
          </p:cNvPr>
          <p:cNvSpPr txBox="1"/>
          <p:nvPr/>
        </p:nvSpPr>
        <p:spPr>
          <a:xfrm>
            <a:off x="-49237" y="1733452"/>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8" name="Rectangle 7">
            <a:extLst>
              <a:ext uri="{FF2B5EF4-FFF2-40B4-BE49-F238E27FC236}">
                <a16:creationId xmlns:a16="http://schemas.microsoft.com/office/drawing/2014/main" id="{283A0BBA-6F1D-4DA9-9B5C-1BAFFC0A9406}"/>
              </a:ext>
            </a:extLst>
          </p:cNvPr>
          <p:cNvSpPr/>
          <p:nvPr/>
        </p:nvSpPr>
        <p:spPr>
          <a:xfrm>
            <a:off x="1846385" y="461665"/>
            <a:ext cx="10281138" cy="837345"/>
          </a:xfrm>
          <a:prstGeom prst="rect">
            <a:avLst/>
          </a:prstGeom>
        </p:spPr>
        <p:txBody>
          <a:bodyPr wrap="square">
            <a:spAutoFit/>
          </a:bodyPr>
          <a:lstStyle/>
          <a:p>
            <a:pPr marL="285750" indent="-285750">
              <a:lnSpc>
                <a:spcPct val="150000"/>
              </a:lnSpc>
              <a:buFont typeface="Arial" panose="020B0604020202020204" pitchFamily="34" charset="0"/>
              <a:buChar char="•"/>
            </a:pPr>
            <a:r>
              <a:rPr lang="fr-FR" b="1" dirty="0" err="1">
                <a:solidFill>
                  <a:srgbClr val="222222"/>
                </a:solidFill>
                <a:latin typeface="arial" panose="020B0604020202020204" pitchFamily="34" charset="0"/>
              </a:rPr>
              <a:t>Recap</a:t>
            </a:r>
            <a:r>
              <a:rPr lang="fr-FR" b="1" dirty="0">
                <a:solidFill>
                  <a:srgbClr val="222222"/>
                </a:solidFill>
                <a:latin typeface="arial" panose="020B0604020202020204" pitchFamily="34" charset="0"/>
              </a:rPr>
              <a:t>: </a:t>
            </a:r>
            <a:br>
              <a:rPr lang="fr-FR" b="1" dirty="0">
                <a:solidFill>
                  <a:srgbClr val="222222"/>
                </a:solidFill>
                <a:latin typeface="arial" panose="020B0604020202020204" pitchFamily="34" charset="0"/>
              </a:rPr>
            </a:br>
            <a:r>
              <a:rPr lang="fr-FR" sz="1600" dirty="0">
                <a:solidFill>
                  <a:srgbClr val="222222"/>
                </a:solidFill>
                <a:latin typeface="arial" panose="020B0604020202020204" pitchFamily="34" charset="0"/>
              </a:rPr>
              <a:t>Si on refais le chemin </a:t>
            </a:r>
            <a:r>
              <a:rPr lang="fr-FR" sz="1600" dirty="0"/>
              <a:t>Utilisateur -&gt; Composant -&gt; Container -&gt; Action-&gt; </a:t>
            </a:r>
            <a:r>
              <a:rPr lang="fr-FR" sz="1600" dirty="0" err="1"/>
              <a:t>Reducer</a:t>
            </a:r>
            <a:r>
              <a:rPr lang="fr-FR" sz="1600" dirty="0"/>
              <a:t> -&gt; State -&gt; Container -&gt; Composant</a:t>
            </a:r>
          </a:p>
        </p:txBody>
      </p:sp>
      <p:sp>
        <p:nvSpPr>
          <p:cNvPr id="31" name="ZoneTexte 30">
            <a:extLst>
              <a:ext uri="{FF2B5EF4-FFF2-40B4-BE49-F238E27FC236}">
                <a16:creationId xmlns:a16="http://schemas.microsoft.com/office/drawing/2014/main" id="{7457656A-F488-4F27-AD46-806F0F9F5A6E}"/>
              </a:ext>
            </a:extLst>
          </p:cNvPr>
          <p:cNvSpPr txBox="1"/>
          <p:nvPr/>
        </p:nvSpPr>
        <p:spPr>
          <a:xfrm>
            <a:off x="1781908" y="0"/>
            <a:ext cx="10410092" cy="461665"/>
          </a:xfrm>
          <a:prstGeom prst="rect">
            <a:avLst/>
          </a:prstGeom>
          <a:noFill/>
        </p:spPr>
        <p:txBody>
          <a:bodyPr wrap="square" rtlCol="0">
            <a:spAutoFit/>
          </a:bodyPr>
          <a:lstStyle/>
          <a:p>
            <a:pPr algn="ctr"/>
            <a:r>
              <a:rPr lang="fr-FR" sz="2400" b="1" dirty="0"/>
              <a:t>Socket.io</a:t>
            </a:r>
          </a:p>
        </p:txBody>
      </p:sp>
      <p:pic>
        <p:nvPicPr>
          <p:cNvPr id="23" name="Image 22">
            <a:extLst>
              <a:ext uri="{FF2B5EF4-FFF2-40B4-BE49-F238E27FC236}">
                <a16:creationId xmlns:a16="http://schemas.microsoft.com/office/drawing/2014/main" id="{58289B79-A5BC-4107-817C-C71F893D6150}"/>
              </a:ext>
            </a:extLst>
          </p:cNvPr>
          <p:cNvPicPr>
            <a:picLocks noChangeAspect="1"/>
          </p:cNvPicPr>
          <p:nvPr/>
        </p:nvPicPr>
        <p:blipFill rotWithShape="1">
          <a:blip r:embed="rId3"/>
          <a:srcRect t="60897" r="25338"/>
          <a:stretch/>
        </p:blipFill>
        <p:spPr>
          <a:xfrm>
            <a:off x="1956573" y="3713893"/>
            <a:ext cx="4598504" cy="1125493"/>
          </a:xfrm>
          <a:prstGeom prst="rect">
            <a:avLst/>
          </a:prstGeom>
        </p:spPr>
      </p:pic>
      <p:pic>
        <p:nvPicPr>
          <p:cNvPr id="25" name="Image 24">
            <a:extLst>
              <a:ext uri="{FF2B5EF4-FFF2-40B4-BE49-F238E27FC236}">
                <a16:creationId xmlns:a16="http://schemas.microsoft.com/office/drawing/2014/main" id="{FE2CB51D-0ABF-4463-BFBF-0A99BA6A7617}"/>
              </a:ext>
            </a:extLst>
          </p:cNvPr>
          <p:cNvPicPr>
            <a:picLocks noChangeAspect="1"/>
          </p:cNvPicPr>
          <p:nvPr/>
        </p:nvPicPr>
        <p:blipFill rotWithShape="1">
          <a:blip r:embed="rId4"/>
          <a:srcRect l="7015" t="55515" r="52137" b="25426"/>
          <a:stretch/>
        </p:blipFill>
        <p:spPr>
          <a:xfrm>
            <a:off x="2634905" y="5557809"/>
            <a:ext cx="2213114" cy="1173017"/>
          </a:xfrm>
          <a:prstGeom prst="rect">
            <a:avLst/>
          </a:prstGeom>
        </p:spPr>
      </p:pic>
      <p:pic>
        <p:nvPicPr>
          <p:cNvPr id="16" name="Image 15">
            <a:extLst>
              <a:ext uri="{FF2B5EF4-FFF2-40B4-BE49-F238E27FC236}">
                <a16:creationId xmlns:a16="http://schemas.microsoft.com/office/drawing/2014/main" id="{F9899524-8DAD-4169-A35A-F8C976302FB0}"/>
              </a:ext>
            </a:extLst>
          </p:cNvPr>
          <p:cNvPicPr>
            <a:picLocks noChangeAspect="1"/>
          </p:cNvPicPr>
          <p:nvPr/>
        </p:nvPicPr>
        <p:blipFill rotWithShape="1">
          <a:blip r:embed="rId5"/>
          <a:srcRect t="60199" r="24987" b="22094"/>
          <a:stretch/>
        </p:blipFill>
        <p:spPr>
          <a:xfrm>
            <a:off x="1956572" y="2358757"/>
            <a:ext cx="4598505" cy="975205"/>
          </a:xfrm>
          <a:prstGeom prst="rect">
            <a:avLst/>
          </a:prstGeom>
        </p:spPr>
      </p:pic>
      <p:pic>
        <p:nvPicPr>
          <p:cNvPr id="24" name="Image 23">
            <a:extLst>
              <a:ext uri="{FF2B5EF4-FFF2-40B4-BE49-F238E27FC236}">
                <a16:creationId xmlns:a16="http://schemas.microsoft.com/office/drawing/2014/main" id="{A7070F2C-3F87-4555-B583-4FB512AC4D5D}"/>
              </a:ext>
            </a:extLst>
          </p:cNvPr>
          <p:cNvPicPr>
            <a:picLocks noChangeAspect="1"/>
          </p:cNvPicPr>
          <p:nvPr/>
        </p:nvPicPr>
        <p:blipFill rotWithShape="1">
          <a:blip r:embed="rId6"/>
          <a:srcRect l="8607" t="71057" b="22590"/>
          <a:stretch/>
        </p:blipFill>
        <p:spPr>
          <a:xfrm>
            <a:off x="1956572" y="1450734"/>
            <a:ext cx="9148781" cy="416156"/>
          </a:xfrm>
          <a:prstGeom prst="rect">
            <a:avLst/>
          </a:prstGeom>
        </p:spPr>
      </p:pic>
      <p:pic>
        <p:nvPicPr>
          <p:cNvPr id="2" name="Image 1">
            <a:extLst>
              <a:ext uri="{FF2B5EF4-FFF2-40B4-BE49-F238E27FC236}">
                <a16:creationId xmlns:a16="http://schemas.microsoft.com/office/drawing/2014/main" id="{A2BFAF6B-D2D0-4E0D-B970-F73A74AA7476}"/>
              </a:ext>
            </a:extLst>
          </p:cNvPr>
          <p:cNvPicPr>
            <a:picLocks noChangeAspect="1"/>
          </p:cNvPicPr>
          <p:nvPr/>
        </p:nvPicPr>
        <p:blipFill rotWithShape="1">
          <a:blip r:embed="rId7"/>
          <a:srcRect t="6796" r="60270" b="73472"/>
          <a:stretch/>
        </p:blipFill>
        <p:spPr>
          <a:xfrm>
            <a:off x="6294648" y="5536801"/>
            <a:ext cx="2153316" cy="1215032"/>
          </a:xfrm>
          <a:prstGeom prst="rect">
            <a:avLst/>
          </a:prstGeom>
        </p:spPr>
      </p:pic>
      <p:pic>
        <p:nvPicPr>
          <p:cNvPr id="26" name="Image 25">
            <a:extLst>
              <a:ext uri="{FF2B5EF4-FFF2-40B4-BE49-F238E27FC236}">
                <a16:creationId xmlns:a16="http://schemas.microsoft.com/office/drawing/2014/main" id="{7F07A6FD-8BE7-4063-A13E-02E4AEBCE7ED}"/>
              </a:ext>
            </a:extLst>
          </p:cNvPr>
          <p:cNvPicPr>
            <a:picLocks noChangeAspect="1"/>
          </p:cNvPicPr>
          <p:nvPr/>
        </p:nvPicPr>
        <p:blipFill rotWithShape="1">
          <a:blip r:embed="rId5"/>
          <a:srcRect t="19182" r="43428" b="60314"/>
          <a:stretch/>
        </p:blipFill>
        <p:spPr>
          <a:xfrm>
            <a:off x="8201621" y="3936707"/>
            <a:ext cx="3468006" cy="1129292"/>
          </a:xfrm>
          <a:prstGeom prst="rect">
            <a:avLst/>
          </a:prstGeom>
        </p:spPr>
      </p:pic>
      <p:cxnSp>
        <p:nvCxnSpPr>
          <p:cNvPr id="12" name="Connecteur droit avec flèche 11">
            <a:extLst>
              <a:ext uri="{FF2B5EF4-FFF2-40B4-BE49-F238E27FC236}">
                <a16:creationId xmlns:a16="http://schemas.microsoft.com/office/drawing/2014/main" id="{AD1F59BD-FCD7-46B6-B479-4694BFD3B53E}"/>
              </a:ext>
            </a:extLst>
          </p:cNvPr>
          <p:cNvCxnSpPr/>
          <p:nvPr/>
        </p:nvCxnSpPr>
        <p:spPr>
          <a:xfrm>
            <a:off x="3366052" y="1866890"/>
            <a:ext cx="0" cy="49186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3EF2978A-C37F-4394-B067-AE2DF53ED99C}"/>
              </a:ext>
            </a:extLst>
          </p:cNvPr>
          <p:cNvCxnSpPr/>
          <p:nvPr/>
        </p:nvCxnSpPr>
        <p:spPr>
          <a:xfrm>
            <a:off x="3359426" y="3290430"/>
            <a:ext cx="0" cy="49186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6BA18A8A-E81C-44B5-8DFB-6656814C3B24}"/>
              </a:ext>
            </a:extLst>
          </p:cNvPr>
          <p:cNvCxnSpPr/>
          <p:nvPr/>
        </p:nvCxnSpPr>
        <p:spPr>
          <a:xfrm>
            <a:off x="3359426" y="5044934"/>
            <a:ext cx="0" cy="49186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FBB59CD2-15C4-436C-A5E3-06E42AA1A1A6}"/>
              </a:ext>
            </a:extLst>
          </p:cNvPr>
          <p:cNvCxnSpPr>
            <a:cxnSpLocks/>
            <a:stCxn id="25" idx="3"/>
            <a:endCxn id="2" idx="1"/>
          </p:cNvCxnSpPr>
          <p:nvPr/>
        </p:nvCxnSpPr>
        <p:spPr>
          <a:xfrm flipV="1">
            <a:off x="4848019" y="6144317"/>
            <a:ext cx="1446629" cy="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3E86DD4-4893-4EBD-B55E-900CF14643BC}"/>
              </a:ext>
            </a:extLst>
          </p:cNvPr>
          <p:cNvCxnSpPr>
            <a:cxnSpLocks/>
            <a:stCxn id="2" idx="0"/>
            <a:endCxn id="26" idx="2"/>
          </p:cNvCxnSpPr>
          <p:nvPr/>
        </p:nvCxnSpPr>
        <p:spPr>
          <a:xfrm flipV="1">
            <a:off x="7371306" y="5065999"/>
            <a:ext cx="2564318" cy="4708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BB7B32E0-221E-4AEA-BB07-DB4F034961C9}"/>
              </a:ext>
            </a:extLst>
          </p:cNvPr>
          <p:cNvCxnSpPr>
            <a:cxnSpLocks/>
            <a:stCxn id="26" idx="0"/>
          </p:cNvCxnSpPr>
          <p:nvPr/>
        </p:nvCxnSpPr>
        <p:spPr>
          <a:xfrm flipH="1" flipV="1">
            <a:off x="9075761" y="3290430"/>
            <a:ext cx="859863" cy="64627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614FAE99-2472-4A48-A962-874E2F6FFD23}"/>
              </a:ext>
            </a:extLst>
          </p:cNvPr>
          <p:cNvCxnSpPr>
            <a:cxnSpLocks/>
          </p:cNvCxnSpPr>
          <p:nvPr/>
        </p:nvCxnSpPr>
        <p:spPr>
          <a:xfrm flipH="1" flipV="1">
            <a:off x="7137779" y="1837261"/>
            <a:ext cx="1688170" cy="110449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ZoneTexte 46">
            <a:extLst>
              <a:ext uri="{FF2B5EF4-FFF2-40B4-BE49-F238E27FC236}">
                <a16:creationId xmlns:a16="http://schemas.microsoft.com/office/drawing/2014/main" id="{42A99913-C98F-4229-ABB7-85343804C2B9}"/>
              </a:ext>
            </a:extLst>
          </p:cNvPr>
          <p:cNvSpPr txBox="1"/>
          <p:nvPr/>
        </p:nvSpPr>
        <p:spPr>
          <a:xfrm>
            <a:off x="10691966" y="1607811"/>
            <a:ext cx="1392072" cy="369332"/>
          </a:xfrm>
          <a:prstGeom prst="rect">
            <a:avLst/>
          </a:prstGeom>
          <a:noFill/>
        </p:spPr>
        <p:txBody>
          <a:bodyPr wrap="square" rtlCol="0">
            <a:spAutoFit/>
          </a:bodyPr>
          <a:lstStyle/>
          <a:p>
            <a:r>
              <a:rPr lang="fr-FR" b="1" dirty="0">
                <a:highlight>
                  <a:srgbClr val="FFFF00"/>
                </a:highlight>
              </a:rPr>
              <a:t>Composant</a:t>
            </a:r>
          </a:p>
        </p:txBody>
      </p:sp>
      <p:sp>
        <p:nvSpPr>
          <p:cNvPr id="48" name="ZoneTexte 47">
            <a:extLst>
              <a:ext uri="{FF2B5EF4-FFF2-40B4-BE49-F238E27FC236}">
                <a16:creationId xmlns:a16="http://schemas.microsoft.com/office/drawing/2014/main" id="{01880D9E-A1B3-47F7-96B4-5A385B805136}"/>
              </a:ext>
            </a:extLst>
          </p:cNvPr>
          <p:cNvSpPr txBox="1"/>
          <p:nvPr/>
        </p:nvSpPr>
        <p:spPr>
          <a:xfrm>
            <a:off x="10799928" y="2623199"/>
            <a:ext cx="1392072" cy="369332"/>
          </a:xfrm>
          <a:prstGeom prst="rect">
            <a:avLst/>
          </a:prstGeom>
          <a:noFill/>
        </p:spPr>
        <p:txBody>
          <a:bodyPr wrap="square" rtlCol="0">
            <a:spAutoFit/>
          </a:bodyPr>
          <a:lstStyle/>
          <a:p>
            <a:r>
              <a:rPr lang="fr-FR" b="1" dirty="0">
                <a:highlight>
                  <a:srgbClr val="FFFF00"/>
                </a:highlight>
              </a:rPr>
              <a:t>Composant</a:t>
            </a:r>
          </a:p>
        </p:txBody>
      </p:sp>
      <p:sp>
        <p:nvSpPr>
          <p:cNvPr id="49" name="ZoneTexte 48">
            <a:extLst>
              <a:ext uri="{FF2B5EF4-FFF2-40B4-BE49-F238E27FC236}">
                <a16:creationId xmlns:a16="http://schemas.microsoft.com/office/drawing/2014/main" id="{2D91B4B6-4762-4076-B734-BBEEBAE18762}"/>
              </a:ext>
            </a:extLst>
          </p:cNvPr>
          <p:cNvSpPr txBox="1"/>
          <p:nvPr/>
        </p:nvSpPr>
        <p:spPr>
          <a:xfrm>
            <a:off x="10409317" y="4794807"/>
            <a:ext cx="1392072" cy="369332"/>
          </a:xfrm>
          <a:prstGeom prst="rect">
            <a:avLst/>
          </a:prstGeom>
          <a:noFill/>
        </p:spPr>
        <p:txBody>
          <a:bodyPr wrap="square" rtlCol="0">
            <a:spAutoFit/>
          </a:bodyPr>
          <a:lstStyle/>
          <a:p>
            <a:r>
              <a:rPr lang="fr-FR" b="1" dirty="0">
                <a:highlight>
                  <a:srgbClr val="FFFF00"/>
                </a:highlight>
              </a:rPr>
              <a:t>Container</a:t>
            </a:r>
          </a:p>
        </p:txBody>
      </p:sp>
      <p:sp>
        <p:nvSpPr>
          <p:cNvPr id="50" name="ZoneTexte 49">
            <a:extLst>
              <a:ext uri="{FF2B5EF4-FFF2-40B4-BE49-F238E27FC236}">
                <a16:creationId xmlns:a16="http://schemas.microsoft.com/office/drawing/2014/main" id="{1BDFCA18-ED55-486E-B202-5CE1242929C0}"/>
              </a:ext>
            </a:extLst>
          </p:cNvPr>
          <p:cNvSpPr txBox="1"/>
          <p:nvPr/>
        </p:nvSpPr>
        <p:spPr>
          <a:xfrm>
            <a:off x="7799722" y="6294801"/>
            <a:ext cx="1392072" cy="369332"/>
          </a:xfrm>
          <a:prstGeom prst="rect">
            <a:avLst/>
          </a:prstGeom>
          <a:noFill/>
        </p:spPr>
        <p:txBody>
          <a:bodyPr wrap="square" rtlCol="0">
            <a:spAutoFit/>
          </a:bodyPr>
          <a:lstStyle/>
          <a:p>
            <a:r>
              <a:rPr lang="fr-FR" b="1" dirty="0">
                <a:highlight>
                  <a:srgbClr val="FFFF00"/>
                </a:highlight>
              </a:rPr>
              <a:t>State</a:t>
            </a:r>
          </a:p>
        </p:txBody>
      </p:sp>
      <p:sp>
        <p:nvSpPr>
          <p:cNvPr id="51" name="ZoneTexte 50">
            <a:extLst>
              <a:ext uri="{FF2B5EF4-FFF2-40B4-BE49-F238E27FC236}">
                <a16:creationId xmlns:a16="http://schemas.microsoft.com/office/drawing/2014/main" id="{ABE1C4E4-5B9E-47A3-83CF-BCD50836B3EA}"/>
              </a:ext>
            </a:extLst>
          </p:cNvPr>
          <p:cNvSpPr txBox="1"/>
          <p:nvPr/>
        </p:nvSpPr>
        <p:spPr>
          <a:xfrm>
            <a:off x="3966975" y="5774985"/>
            <a:ext cx="1392072" cy="369332"/>
          </a:xfrm>
          <a:prstGeom prst="rect">
            <a:avLst/>
          </a:prstGeom>
          <a:noFill/>
        </p:spPr>
        <p:txBody>
          <a:bodyPr wrap="square" rtlCol="0">
            <a:spAutoFit/>
          </a:bodyPr>
          <a:lstStyle/>
          <a:p>
            <a:r>
              <a:rPr lang="fr-FR" b="1" dirty="0" err="1">
                <a:highlight>
                  <a:srgbClr val="FFFF00"/>
                </a:highlight>
              </a:rPr>
              <a:t>Reducer</a:t>
            </a:r>
            <a:endParaRPr lang="fr-FR" b="1" dirty="0">
              <a:highlight>
                <a:srgbClr val="FFFF00"/>
              </a:highlight>
            </a:endParaRPr>
          </a:p>
        </p:txBody>
      </p:sp>
      <p:sp>
        <p:nvSpPr>
          <p:cNvPr id="52" name="ZoneTexte 51">
            <a:extLst>
              <a:ext uri="{FF2B5EF4-FFF2-40B4-BE49-F238E27FC236}">
                <a16:creationId xmlns:a16="http://schemas.microsoft.com/office/drawing/2014/main" id="{1B82994B-E519-49F8-826B-86B77324539C}"/>
              </a:ext>
            </a:extLst>
          </p:cNvPr>
          <p:cNvSpPr txBox="1"/>
          <p:nvPr/>
        </p:nvSpPr>
        <p:spPr>
          <a:xfrm>
            <a:off x="5083724" y="4383741"/>
            <a:ext cx="1392072" cy="369332"/>
          </a:xfrm>
          <a:prstGeom prst="rect">
            <a:avLst/>
          </a:prstGeom>
          <a:noFill/>
        </p:spPr>
        <p:txBody>
          <a:bodyPr wrap="square" rtlCol="0">
            <a:spAutoFit/>
          </a:bodyPr>
          <a:lstStyle/>
          <a:p>
            <a:r>
              <a:rPr lang="fr-FR" b="1" dirty="0">
                <a:highlight>
                  <a:srgbClr val="FFFF00"/>
                </a:highlight>
              </a:rPr>
              <a:t>Action</a:t>
            </a:r>
          </a:p>
        </p:txBody>
      </p:sp>
      <p:sp>
        <p:nvSpPr>
          <p:cNvPr id="53" name="ZoneTexte 52">
            <a:extLst>
              <a:ext uri="{FF2B5EF4-FFF2-40B4-BE49-F238E27FC236}">
                <a16:creationId xmlns:a16="http://schemas.microsoft.com/office/drawing/2014/main" id="{49B18AE1-24FB-46F3-BF01-ACCA10C2892F}"/>
              </a:ext>
            </a:extLst>
          </p:cNvPr>
          <p:cNvSpPr txBox="1"/>
          <p:nvPr/>
        </p:nvSpPr>
        <p:spPr>
          <a:xfrm>
            <a:off x="5031481" y="2975229"/>
            <a:ext cx="1392072" cy="369332"/>
          </a:xfrm>
          <a:prstGeom prst="rect">
            <a:avLst/>
          </a:prstGeom>
          <a:noFill/>
        </p:spPr>
        <p:txBody>
          <a:bodyPr wrap="square" rtlCol="0">
            <a:spAutoFit/>
          </a:bodyPr>
          <a:lstStyle/>
          <a:p>
            <a:r>
              <a:rPr lang="fr-FR" b="1" dirty="0">
                <a:highlight>
                  <a:srgbClr val="FFFF00"/>
                </a:highlight>
              </a:rPr>
              <a:t>Container</a:t>
            </a:r>
          </a:p>
        </p:txBody>
      </p:sp>
    </p:spTree>
    <p:extLst>
      <p:ext uri="{BB962C8B-B14F-4D97-AF65-F5344CB8AC3E}">
        <p14:creationId xmlns:p14="http://schemas.microsoft.com/office/powerpoint/2010/main" val="71060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49237" y="1733452"/>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8" name="Rectangle 7">
            <a:extLst>
              <a:ext uri="{FF2B5EF4-FFF2-40B4-BE49-F238E27FC236}">
                <a16:creationId xmlns:a16="http://schemas.microsoft.com/office/drawing/2014/main" id="{283A0BBA-6F1D-4DA9-9B5C-1BAFFC0A9406}"/>
              </a:ext>
            </a:extLst>
          </p:cNvPr>
          <p:cNvSpPr/>
          <p:nvPr/>
        </p:nvSpPr>
        <p:spPr>
          <a:xfrm>
            <a:off x="1846385" y="461665"/>
            <a:ext cx="10281138" cy="1577611"/>
          </a:xfrm>
          <a:prstGeom prst="rect">
            <a:avLst/>
          </a:prstGeom>
        </p:spPr>
        <p:txBody>
          <a:bodyPr wrap="square">
            <a:spAutoFit/>
          </a:bodyPr>
          <a:lstStyle/>
          <a:p>
            <a:pPr marL="285750" indent="-285750">
              <a:lnSpc>
                <a:spcPct val="150000"/>
              </a:lnSpc>
              <a:buFont typeface="Arial" panose="020B0604020202020204" pitchFamily="34" charset="0"/>
              <a:buChar char="•"/>
            </a:pPr>
            <a:r>
              <a:rPr lang="fr-FR" b="1" dirty="0" err="1">
                <a:solidFill>
                  <a:srgbClr val="222222"/>
                </a:solidFill>
                <a:latin typeface="arial" panose="020B0604020202020204" pitchFamily="34" charset="0"/>
              </a:rPr>
              <a:t>Recap</a:t>
            </a:r>
            <a:r>
              <a:rPr lang="fr-FR" b="1" dirty="0">
                <a:solidFill>
                  <a:srgbClr val="222222"/>
                </a:solidFill>
                <a:latin typeface="arial" panose="020B0604020202020204" pitchFamily="34" charset="0"/>
              </a:rPr>
              <a:t>: </a:t>
            </a:r>
            <a:br>
              <a:rPr lang="fr-FR" b="1" dirty="0">
                <a:solidFill>
                  <a:srgbClr val="222222"/>
                </a:solidFill>
                <a:latin typeface="arial" panose="020B0604020202020204" pitchFamily="34" charset="0"/>
              </a:rPr>
            </a:br>
            <a:r>
              <a:rPr lang="fr-FR" sz="1600" dirty="0">
                <a:solidFill>
                  <a:srgbClr val="222222"/>
                </a:solidFill>
                <a:latin typeface="arial" panose="020B0604020202020204" pitchFamily="34" charset="0"/>
              </a:rPr>
              <a:t>Le middleware est similaire au </a:t>
            </a:r>
            <a:r>
              <a:rPr lang="fr-FR" sz="1600" dirty="0" err="1">
                <a:solidFill>
                  <a:srgbClr val="222222"/>
                </a:solidFill>
                <a:latin typeface="arial" panose="020B0604020202020204" pitchFamily="34" charset="0"/>
              </a:rPr>
              <a:t>reducer</a:t>
            </a:r>
            <a:r>
              <a:rPr lang="fr-FR" sz="1600" dirty="0">
                <a:solidFill>
                  <a:srgbClr val="222222"/>
                </a:solidFill>
                <a:latin typeface="arial" panose="020B0604020202020204" pitchFamily="34" charset="0"/>
              </a:rPr>
              <a:t>, c’est un code qui filtre les actions et </a:t>
            </a:r>
            <a:r>
              <a:rPr lang="fr-FR" sz="1600" dirty="0" err="1">
                <a:solidFill>
                  <a:srgbClr val="222222"/>
                </a:solidFill>
                <a:latin typeface="arial" panose="020B0604020202020204" pitchFamily="34" charset="0"/>
              </a:rPr>
              <a:t>execute</a:t>
            </a:r>
            <a:r>
              <a:rPr lang="fr-FR" sz="1600" dirty="0">
                <a:solidFill>
                  <a:srgbClr val="222222"/>
                </a:solidFill>
                <a:latin typeface="arial" panose="020B0604020202020204" pitchFamily="34" charset="0"/>
              </a:rPr>
              <a:t> un code fonctionnel si besoin. </a:t>
            </a:r>
            <a:br>
              <a:rPr lang="fr-FR" sz="1600" dirty="0">
                <a:solidFill>
                  <a:srgbClr val="222222"/>
                </a:solidFill>
                <a:latin typeface="arial" panose="020B0604020202020204" pitchFamily="34" charset="0"/>
              </a:rPr>
            </a:br>
            <a:r>
              <a:rPr lang="fr-FR" sz="1600" dirty="0">
                <a:solidFill>
                  <a:srgbClr val="222222"/>
                </a:solidFill>
                <a:latin typeface="arial" panose="020B0604020202020204" pitchFamily="34" charset="0"/>
              </a:rPr>
              <a:t>L’avantage est qu’il s’</a:t>
            </a:r>
            <a:r>
              <a:rPr lang="fr-FR" sz="1600" dirty="0" err="1">
                <a:solidFill>
                  <a:srgbClr val="222222"/>
                </a:solidFill>
                <a:latin typeface="arial" panose="020B0604020202020204" pitchFamily="34" charset="0"/>
              </a:rPr>
              <a:t>executera</a:t>
            </a:r>
            <a:r>
              <a:rPr lang="fr-FR" sz="1600" dirty="0">
                <a:solidFill>
                  <a:srgbClr val="222222"/>
                </a:solidFill>
                <a:latin typeface="arial" panose="020B0604020202020204" pitchFamily="34" charset="0"/>
              </a:rPr>
              <a:t> toujours avant le </a:t>
            </a:r>
            <a:r>
              <a:rPr lang="fr-FR" sz="1600" dirty="0" err="1">
                <a:solidFill>
                  <a:srgbClr val="222222"/>
                </a:solidFill>
                <a:latin typeface="arial" panose="020B0604020202020204" pitchFamily="34" charset="0"/>
              </a:rPr>
              <a:t>reducer</a:t>
            </a:r>
            <a:r>
              <a:rPr lang="fr-FR" sz="1600" dirty="0">
                <a:solidFill>
                  <a:srgbClr val="222222"/>
                </a:solidFill>
                <a:latin typeface="arial" panose="020B0604020202020204" pitchFamily="34" charset="0"/>
              </a:rPr>
              <a:t> </a:t>
            </a:r>
            <a:endParaRPr lang="fr-FR" sz="1600" dirty="0"/>
          </a:p>
        </p:txBody>
      </p:sp>
      <p:sp>
        <p:nvSpPr>
          <p:cNvPr id="31" name="ZoneTexte 30">
            <a:extLst>
              <a:ext uri="{FF2B5EF4-FFF2-40B4-BE49-F238E27FC236}">
                <a16:creationId xmlns:a16="http://schemas.microsoft.com/office/drawing/2014/main" id="{7457656A-F488-4F27-AD46-806F0F9F5A6E}"/>
              </a:ext>
            </a:extLst>
          </p:cNvPr>
          <p:cNvSpPr txBox="1"/>
          <p:nvPr/>
        </p:nvSpPr>
        <p:spPr>
          <a:xfrm>
            <a:off x="1781908" y="0"/>
            <a:ext cx="10410092" cy="461665"/>
          </a:xfrm>
          <a:prstGeom prst="rect">
            <a:avLst/>
          </a:prstGeom>
          <a:noFill/>
        </p:spPr>
        <p:txBody>
          <a:bodyPr wrap="square" rtlCol="0">
            <a:spAutoFit/>
          </a:bodyPr>
          <a:lstStyle/>
          <a:p>
            <a:pPr algn="ctr"/>
            <a:r>
              <a:rPr lang="fr-FR" sz="2400" b="1" dirty="0"/>
              <a:t>Socket.io</a:t>
            </a:r>
          </a:p>
        </p:txBody>
      </p:sp>
      <p:pic>
        <p:nvPicPr>
          <p:cNvPr id="32" name="Image 31">
            <a:extLst>
              <a:ext uri="{FF2B5EF4-FFF2-40B4-BE49-F238E27FC236}">
                <a16:creationId xmlns:a16="http://schemas.microsoft.com/office/drawing/2014/main" id="{6569B544-241C-41E6-996E-B854E82E5208}"/>
              </a:ext>
            </a:extLst>
          </p:cNvPr>
          <p:cNvPicPr>
            <a:picLocks noChangeAspect="1"/>
          </p:cNvPicPr>
          <p:nvPr/>
        </p:nvPicPr>
        <p:blipFill>
          <a:blip r:embed="rId2"/>
          <a:stretch>
            <a:fillRect/>
          </a:stretch>
        </p:blipFill>
        <p:spPr>
          <a:xfrm>
            <a:off x="8319247" y="1669530"/>
            <a:ext cx="3808276" cy="1759470"/>
          </a:xfrm>
          <a:prstGeom prst="rect">
            <a:avLst/>
          </a:prstGeom>
        </p:spPr>
      </p:pic>
      <p:pic>
        <p:nvPicPr>
          <p:cNvPr id="33" name="Image 32">
            <a:extLst>
              <a:ext uri="{FF2B5EF4-FFF2-40B4-BE49-F238E27FC236}">
                <a16:creationId xmlns:a16="http://schemas.microsoft.com/office/drawing/2014/main" id="{4951D953-DB53-4289-B83B-609F1DBD4A39}"/>
              </a:ext>
            </a:extLst>
          </p:cNvPr>
          <p:cNvPicPr>
            <a:picLocks noChangeAspect="1"/>
          </p:cNvPicPr>
          <p:nvPr/>
        </p:nvPicPr>
        <p:blipFill>
          <a:blip r:embed="rId3"/>
          <a:stretch>
            <a:fillRect/>
          </a:stretch>
        </p:blipFill>
        <p:spPr>
          <a:xfrm>
            <a:off x="2725291" y="2312894"/>
            <a:ext cx="4715051" cy="3539983"/>
          </a:xfrm>
          <a:prstGeom prst="rect">
            <a:avLst/>
          </a:prstGeom>
        </p:spPr>
      </p:pic>
    </p:spTree>
    <p:extLst>
      <p:ext uri="{BB962C8B-B14F-4D97-AF65-F5344CB8AC3E}">
        <p14:creationId xmlns:p14="http://schemas.microsoft.com/office/powerpoint/2010/main" val="1291531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49237" y="1733452"/>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8" name="Rectangle 7">
            <a:extLst>
              <a:ext uri="{FF2B5EF4-FFF2-40B4-BE49-F238E27FC236}">
                <a16:creationId xmlns:a16="http://schemas.microsoft.com/office/drawing/2014/main" id="{283A0BBA-6F1D-4DA9-9B5C-1BAFFC0A9406}"/>
              </a:ext>
            </a:extLst>
          </p:cNvPr>
          <p:cNvSpPr/>
          <p:nvPr/>
        </p:nvSpPr>
        <p:spPr>
          <a:xfrm>
            <a:off x="1846385" y="461665"/>
            <a:ext cx="10281138" cy="1160511"/>
          </a:xfrm>
          <a:prstGeom prst="rect">
            <a:avLst/>
          </a:prstGeom>
        </p:spPr>
        <p:txBody>
          <a:bodyPr wrap="square">
            <a:spAutoFit/>
          </a:bodyPr>
          <a:lstStyle/>
          <a:p>
            <a:pPr marL="285750" indent="-285750">
              <a:lnSpc>
                <a:spcPct val="150000"/>
              </a:lnSpc>
              <a:buFont typeface="Arial" panose="020B0604020202020204" pitchFamily="34" charset="0"/>
              <a:buChar char="•"/>
            </a:pPr>
            <a:r>
              <a:rPr lang="fr-FR" b="1" dirty="0">
                <a:solidFill>
                  <a:srgbClr val="222222"/>
                </a:solidFill>
                <a:latin typeface="arial" panose="020B0604020202020204" pitchFamily="34" charset="0"/>
              </a:rPr>
              <a:t>Socket.IO </a:t>
            </a:r>
            <a:r>
              <a:rPr lang="fr-FR" sz="1400" dirty="0">
                <a:solidFill>
                  <a:srgbClr val="222222"/>
                </a:solidFill>
                <a:latin typeface="arial" panose="020B0604020202020204" pitchFamily="34" charset="0"/>
              </a:rPr>
              <a:t>est une bibliothèque JavaScript pour les applications Web en temps réel. Il permet une communication bidirectionnelle en temps réel entre les clients Web et les serveurs. Il comporte deux parties: une bibliothèque côté client qui s'exécute dans le navigateur et une bibliothèque côté serveur pour Node.js</a:t>
            </a:r>
            <a:r>
              <a:rPr lang="fr-FR" sz="1600" dirty="0">
                <a:solidFill>
                  <a:srgbClr val="222222"/>
                </a:solidFill>
                <a:latin typeface="arial" panose="020B0604020202020204" pitchFamily="34" charset="0"/>
              </a:rPr>
              <a:t>.</a:t>
            </a:r>
            <a:endParaRPr lang="fr-FR" dirty="0"/>
          </a:p>
        </p:txBody>
      </p:sp>
      <p:sp>
        <p:nvSpPr>
          <p:cNvPr id="31" name="ZoneTexte 30">
            <a:extLst>
              <a:ext uri="{FF2B5EF4-FFF2-40B4-BE49-F238E27FC236}">
                <a16:creationId xmlns:a16="http://schemas.microsoft.com/office/drawing/2014/main" id="{7457656A-F488-4F27-AD46-806F0F9F5A6E}"/>
              </a:ext>
            </a:extLst>
          </p:cNvPr>
          <p:cNvSpPr txBox="1"/>
          <p:nvPr/>
        </p:nvSpPr>
        <p:spPr>
          <a:xfrm>
            <a:off x="1781908" y="0"/>
            <a:ext cx="10410092" cy="461665"/>
          </a:xfrm>
          <a:prstGeom prst="rect">
            <a:avLst/>
          </a:prstGeom>
          <a:noFill/>
        </p:spPr>
        <p:txBody>
          <a:bodyPr wrap="square" rtlCol="0">
            <a:spAutoFit/>
          </a:bodyPr>
          <a:lstStyle/>
          <a:p>
            <a:pPr algn="ctr"/>
            <a:r>
              <a:rPr lang="fr-FR" sz="2400" b="1" dirty="0"/>
              <a:t>Socket.io</a:t>
            </a:r>
          </a:p>
        </p:txBody>
      </p:sp>
      <p:sp>
        <p:nvSpPr>
          <p:cNvPr id="2" name="Rectangle 1">
            <a:extLst>
              <a:ext uri="{FF2B5EF4-FFF2-40B4-BE49-F238E27FC236}">
                <a16:creationId xmlns:a16="http://schemas.microsoft.com/office/drawing/2014/main" id="{03E3BCE7-0196-4268-9352-B8008AE9D414}"/>
              </a:ext>
            </a:extLst>
          </p:cNvPr>
          <p:cNvSpPr/>
          <p:nvPr/>
        </p:nvSpPr>
        <p:spPr>
          <a:xfrm>
            <a:off x="1846385" y="1540291"/>
            <a:ext cx="9426429" cy="791050"/>
          </a:xfrm>
          <a:prstGeom prst="rect">
            <a:avLst/>
          </a:prstGeom>
        </p:spPr>
        <p:txBody>
          <a:bodyPr wrap="square">
            <a:spAutoFit/>
          </a:bodyPr>
          <a:lstStyle/>
          <a:p>
            <a:pPr marL="285750" indent="-285750">
              <a:lnSpc>
                <a:spcPct val="150000"/>
              </a:lnSpc>
              <a:buFont typeface="Arial" panose="020B0604020202020204" pitchFamily="34" charset="0"/>
              <a:buChar char="•"/>
            </a:pPr>
            <a:r>
              <a:rPr lang="fr-FR" b="1" dirty="0">
                <a:solidFill>
                  <a:srgbClr val="222222"/>
                </a:solidFill>
                <a:latin typeface="arial" panose="020B0604020202020204" pitchFamily="34" charset="0"/>
              </a:rPr>
              <a:t>Pourquoi </a:t>
            </a:r>
            <a:r>
              <a:rPr lang="fr-FR" sz="1600" dirty="0">
                <a:solidFill>
                  <a:srgbClr val="222222"/>
                </a:solidFill>
                <a:latin typeface="arial" panose="020B0604020202020204" pitchFamily="34" charset="0"/>
              </a:rPr>
              <a:t>? </a:t>
            </a:r>
            <a:r>
              <a:rPr lang="fr-FR" sz="1400" dirty="0">
                <a:solidFill>
                  <a:srgbClr val="222222"/>
                </a:solidFill>
                <a:latin typeface="arial" panose="020B0604020202020204" pitchFamily="34" charset="0"/>
              </a:rPr>
              <a:t>Le but est de remplacer les techniques existantes qui exploitent l’infrastructure HTTP pour mettre en place des interactions bidirectionnelles entre clients et serveurs </a:t>
            </a:r>
            <a:endParaRPr lang="fr-FR" sz="1600" dirty="0">
              <a:solidFill>
                <a:srgbClr val="222222"/>
              </a:solidFill>
              <a:latin typeface="arial" panose="020B0604020202020204" pitchFamily="34" charset="0"/>
            </a:endParaRPr>
          </a:p>
        </p:txBody>
      </p:sp>
      <p:sp>
        <p:nvSpPr>
          <p:cNvPr id="3" name="Rectangle 2">
            <a:extLst>
              <a:ext uri="{FF2B5EF4-FFF2-40B4-BE49-F238E27FC236}">
                <a16:creationId xmlns:a16="http://schemas.microsoft.com/office/drawing/2014/main" id="{AA0CEA16-2774-4ABB-8024-689875530965}"/>
              </a:ext>
            </a:extLst>
          </p:cNvPr>
          <p:cNvSpPr/>
          <p:nvPr/>
        </p:nvSpPr>
        <p:spPr>
          <a:xfrm>
            <a:off x="1926510" y="2441338"/>
            <a:ext cx="9346304" cy="1661993"/>
          </a:xfrm>
          <a:prstGeom prst="rect">
            <a:avLst/>
          </a:prstGeom>
        </p:spPr>
        <p:txBody>
          <a:bodyPr wrap="square">
            <a:spAutoFit/>
          </a:bodyPr>
          <a:lstStyle/>
          <a:p>
            <a:pPr marL="285750" indent="-285750">
              <a:buFont typeface="Arial" panose="020B0604020202020204" pitchFamily="34" charset="0"/>
              <a:buChar char="•"/>
            </a:pPr>
            <a:r>
              <a:rPr lang="fr-FR" b="1" dirty="0"/>
              <a:t>Cycle:</a:t>
            </a:r>
            <a:br>
              <a:rPr lang="fr-FR" b="1" dirty="0"/>
            </a:br>
            <a:r>
              <a:rPr lang="fr-FR" sz="1400" b="1" dirty="0"/>
              <a:t>CONNECTING</a:t>
            </a:r>
            <a:r>
              <a:rPr lang="fr-FR" sz="1400" dirty="0"/>
              <a:t> : Le client a envoyé la requête et attend la réponse du serveur [ Création d’un objet de classe WS]</a:t>
            </a:r>
            <a:br>
              <a:rPr lang="fr-FR" sz="1400" dirty="0"/>
            </a:br>
            <a:r>
              <a:rPr lang="fr-FR" sz="1400" b="1" dirty="0"/>
              <a:t>OPEN</a:t>
            </a:r>
            <a:r>
              <a:rPr lang="fr-FR" sz="1400" dirty="0"/>
              <a:t> : Le serveur a répondu avec succès à la requête du client La connexion est maintenant établie entre le client et le serveur </a:t>
            </a:r>
            <a:br>
              <a:rPr lang="fr-FR" sz="1400" dirty="0"/>
            </a:br>
            <a:r>
              <a:rPr lang="fr-FR" sz="1400" b="1" dirty="0"/>
              <a:t>CLOSING</a:t>
            </a:r>
            <a:r>
              <a:rPr lang="fr-FR" sz="1400" dirty="0"/>
              <a:t> : L’une des extrémités (</a:t>
            </a:r>
            <a:r>
              <a:rPr lang="fr-FR" sz="1400" dirty="0" err="1"/>
              <a:t>endpoints</a:t>
            </a:r>
            <a:r>
              <a:rPr lang="fr-FR" sz="1400" dirty="0"/>
              <a:t>) a demandé la fermeture de la connexion et attend la confirmation de l’autre extrémité </a:t>
            </a:r>
            <a:br>
              <a:rPr lang="fr-FR" sz="1400" dirty="0"/>
            </a:br>
            <a:r>
              <a:rPr lang="fr-FR" sz="1400" b="1" dirty="0"/>
              <a:t>CLOSED</a:t>
            </a:r>
            <a:r>
              <a:rPr lang="fr-FR" sz="1400" dirty="0"/>
              <a:t> : état final</a:t>
            </a:r>
            <a:endParaRPr lang="fr-FR" dirty="0"/>
          </a:p>
        </p:txBody>
      </p:sp>
      <p:sp>
        <p:nvSpPr>
          <p:cNvPr id="5" name="Rectangle 4">
            <a:extLst>
              <a:ext uri="{FF2B5EF4-FFF2-40B4-BE49-F238E27FC236}">
                <a16:creationId xmlns:a16="http://schemas.microsoft.com/office/drawing/2014/main" id="{9A483822-D8A5-43DD-AAFD-C992F13C542D}"/>
              </a:ext>
            </a:extLst>
          </p:cNvPr>
          <p:cNvSpPr/>
          <p:nvPr/>
        </p:nvSpPr>
        <p:spPr>
          <a:xfrm>
            <a:off x="1926510" y="4636041"/>
            <a:ext cx="2963542" cy="1200329"/>
          </a:xfrm>
          <a:prstGeom prst="rect">
            <a:avLst/>
          </a:prstGeom>
        </p:spPr>
        <p:txBody>
          <a:bodyPr wrap="square">
            <a:spAutoFit/>
          </a:bodyPr>
          <a:lstStyle/>
          <a:p>
            <a:r>
              <a:rPr lang="fr-FR" i="1" dirty="0" err="1"/>
              <a:t>ws</a:t>
            </a:r>
            <a:r>
              <a:rPr lang="fr-FR" i="1" dirty="0"/>
              <a:t>, </a:t>
            </a:r>
            <a:r>
              <a:rPr lang="fr-FR" i="1" dirty="0" err="1"/>
              <a:t>websockets</a:t>
            </a:r>
            <a:r>
              <a:rPr lang="fr-FR" i="1" dirty="0"/>
              <a:t> et socket.io sont des exemples de modules</a:t>
            </a:r>
          </a:p>
          <a:p>
            <a:r>
              <a:rPr lang="fr-FR" i="1" dirty="0"/>
              <a:t>(non fournis par défaut)</a:t>
            </a:r>
          </a:p>
        </p:txBody>
      </p:sp>
      <p:pic>
        <p:nvPicPr>
          <p:cNvPr id="6" name="Image 5">
            <a:extLst>
              <a:ext uri="{FF2B5EF4-FFF2-40B4-BE49-F238E27FC236}">
                <a16:creationId xmlns:a16="http://schemas.microsoft.com/office/drawing/2014/main" id="{C2ADBEAD-C74D-4204-B885-E5B5E88969E8}"/>
              </a:ext>
            </a:extLst>
          </p:cNvPr>
          <p:cNvPicPr>
            <a:picLocks noChangeAspect="1"/>
          </p:cNvPicPr>
          <p:nvPr/>
        </p:nvPicPr>
        <p:blipFill rotWithShape="1">
          <a:blip r:embed="rId2"/>
          <a:srcRect l="1297" t="5662" r="4573" b="32977"/>
          <a:stretch/>
        </p:blipFill>
        <p:spPr>
          <a:xfrm>
            <a:off x="5329915" y="3776869"/>
            <a:ext cx="6797607" cy="3070531"/>
          </a:xfrm>
          <a:prstGeom prst="rect">
            <a:avLst/>
          </a:prstGeom>
        </p:spPr>
      </p:pic>
    </p:spTree>
    <p:extLst>
      <p:ext uri="{BB962C8B-B14F-4D97-AF65-F5344CB8AC3E}">
        <p14:creationId xmlns:p14="http://schemas.microsoft.com/office/powerpoint/2010/main" val="3337495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49237" y="1733452"/>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8" name="Rectangle 7">
            <a:extLst>
              <a:ext uri="{FF2B5EF4-FFF2-40B4-BE49-F238E27FC236}">
                <a16:creationId xmlns:a16="http://schemas.microsoft.com/office/drawing/2014/main" id="{283A0BBA-6F1D-4DA9-9B5C-1BAFFC0A9406}"/>
              </a:ext>
            </a:extLst>
          </p:cNvPr>
          <p:cNvSpPr/>
          <p:nvPr/>
        </p:nvSpPr>
        <p:spPr>
          <a:xfrm>
            <a:off x="1846385" y="1018886"/>
            <a:ext cx="10281138" cy="2262799"/>
          </a:xfrm>
          <a:prstGeom prst="rect">
            <a:avLst/>
          </a:prstGeom>
        </p:spPr>
        <p:txBody>
          <a:bodyPr wrap="square">
            <a:spAutoFit/>
          </a:bodyPr>
          <a:lstStyle/>
          <a:p>
            <a:pPr marL="285750" indent="-285750">
              <a:lnSpc>
                <a:spcPct val="150000"/>
              </a:lnSpc>
              <a:buFont typeface="Arial" panose="020B0604020202020204" pitchFamily="34" charset="0"/>
              <a:buChar char="•"/>
            </a:pPr>
            <a:r>
              <a:rPr lang="fr-FR" b="1" dirty="0">
                <a:solidFill>
                  <a:srgbClr val="222222"/>
                </a:solidFill>
                <a:latin typeface="arial" panose="020B0604020202020204" pitchFamily="34" charset="0"/>
              </a:rPr>
              <a:t>Express.js </a:t>
            </a:r>
            <a:r>
              <a:rPr lang="fr-FR" sz="1400" dirty="0">
                <a:solidFill>
                  <a:srgbClr val="222222"/>
                </a:solidFill>
                <a:latin typeface="arial" panose="020B0604020202020204" pitchFamily="34" charset="0"/>
              </a:rPr>
              <a:t>est un </a:t>
            </a:r>
            <a:r>
              <a:rPr lang="fr-FR" sz="1400" dirty="0" err="1">
                <a:solidFill>
                  <a:srgbClr val="222222"/>
                </a:solidFill>
                <a:latin typeface="arial" panose="020B0604020202020204" pitchFamily="34" charset="0"/>
              </a:rPr>
              <a:t>framework</a:t>
            </a:r>
            <a:r>
              <a:rPr lang="fr-FR" sz="1400" dirty="0">
                <a:solidFill>
                  <a:srgbClr val="222222"/>
                </a:solidFill>
                <a:latin typeface="arial" panose="020B0604020202020204" pitchFamily="34" charset="0"/>
              </a:rPr>
              <a:t> Node.js C'est le </a:t>
            </a:r>
            <a:r>
              <a:rPr lang="fr-FR" sz="1400" dirty="0" err="1">
                <a:solidFill>
                  <a:srgbClr val="222222"/>
                </a:solidFill>
                <a:latin typeface="arial" panose="020B0604020202020204" pitchFamily="34" charset="0"/>
              </a:rPr>
              <a:t>framework</a:t>
            </a:r>
            <a:r>
              <a:rPr lang="fr-FR" sz="1400" dirty="0">
                <a:solidFill>
                  <a:srgbClr val="222222"/>
                </a:solidFill>
                <a:latin typeface="arial" panose="020B0604020202020204" pitchFamily="34" charset="0"/>
              </a:rPr>
              <a:t> le plus populaire à ce jour (le plus populaire sur NPM). </a:t>
            </a:r>
          </a:p>
          <a:p>
            <a:pPr marL="285750" indent="-285750">
              <a:lnSpc>
                <a:spcPct val="150000"/>
              </a:lnSpc>
              <a:buFont typeface="Arial" panose="020B0604020202020204" pitchFamily="34" charset="0"/>
              <a:buChar char="•"/>
            </a:pPr>
            <a:endParaRPr lang="fr-FR" sz="1600" dirty="0">
              <a:solidFill>
                <a:srgbClr val="222222"/>
              </a:solidFill>
              <a:latin typeface="arial" panose="020B0604020202020204" pitchFamily="34" charset="0"/>
            </a:endParaRPr>
          </a:p>
          <a:p>
            <a:pPr marL="285750" indent="-285750">
              <a:lnSpc>
                <a:spcPct val="150000"/>
              </a:lnSpc>
              <a:buFont typeface="Arial" panose="020B0604020202020204" pitchFamily="34" charset="0"/>
              <a:buChar char="•"/>
            </a:pPr>
            <a:r>
              <a:rPr lang="fr-FR" sz="1600" b="1" dirty="0">
                <a:solidFill>
                  <a:srgbClr val="222222"/>
                </a:solidFill>
                <a:latin typeface="arial" panose="020B0604020202020204" pitchFamily="34" charset="0"/>
              </a:rPr>
              <a:t>Pourquoi ? </a:t>
            </a:r>
            <a:r>
              <a:rPr lang="fr-FR" b="1" dirty="0"/>
              <a:t> </a:t>
            </a:r>
            <a:r>
              <a:rPr lang="fr-FR" sz="1600" dirty="0">
                <a:solidFill>
                  <a:srgbClr val="222222"/>
                </a:solidFill>
                <a:latin typeface="arial" panose="020B0604020202020204" pitchFamily="34" charset="0"/>
              </a:rPr>
              <a:t> </a:t>
            </a:r>
            <a:r>
              <a:rPr lang="fr-FR" sz="1400" dirty="0">
                <a:solidFill>
                  <a:srgbClr val="222222"/>
                </a:solidFill>
                <a:latin typeface="arial" panose="020B0604020202020204" pitchFamily="34" charset="0"/>
              </a:rPr>
              <a:t>Node.js est un mécanisme d' I/O </a:t>
            </a:r>
            <a:r>
              <a:rPr lang="fr-FR" sz="1400" b="1" dirty="0">
                <a:solidFill>
                  <a:srgbClr val="222222"/>
                </a:solidFill>
                <a:latin typeface="arial" panose="020B0604020202020204" pitchFamily="34" charset="0"/>
              </a:rPr>
              <a:t>bas niveau </a:t>
            </a:r>
            <a:r>
              <a:rPr lang="fr-FR" sz="1400" dirty="0">
                <a:solidFill>
                  <a:srgbClr val="222222"/>
                </a:solidFill>
                <a:latin typeface="arial" panose="020B0604020202020204" pitchFamily="34" charset="0"/>
              </a:rPr>
              <a:t>qui possède un module HTTP. Si vous utilisez simplement un module HTTP, beaucoup de travail comme l'analyse de la charge utile, les cookies, le stockage des sessions (en mémoire ou en Redis ), la sélection du bon modèle d'itinéraire basé sur des expressions régulières devra être réimplémentée. </a:t>
            </a:r>
            <a:endParaRPr lang="fr-FR" sz="1600" dirty="0">
              <a:solidFill>
                <a:srgbClr val="222222"/>
              </a:solidFill>
              <a:latin typeface="arial" panose="020B0604020202020204" pitchFamily="34" charset="0"/>
            </a:endParaRPr>
          </a:p>
          <a:p>
            <a:pPr>
              <a:lnSpc>
                <a:spcPct val="150000"/>
              </a:lnSpc>
            </a:pPr>
            <a:r>
              <a:rPr lang="fr-FR" sz="1600" dirty="0">
                <a:solidFill>
                  <a:srgbClr val="222222"/>
                </a:solidFill>
                <a:latin typeface="arial" panose="020B0604020202020204" pitchFamily="34" charset="0"/>
                <a:sym typeface="Wingdings" panose="05000000000000000000" pitchFamily="2" charset="2"/>
              </a:rPr>
              <a:t> </a:t>
            </a:r>
            <a:r>
              <a:rPr lang="fr-FR" sz="1600" dirty="0">
                <a:solidFill>
                  <a:srgbClr val="222222"/>
                </a:solidFill>
                <a:latin typeface="arial" panose="020B0604020202020204" pitchFamily="34" charset="0"/>
              </a:rPr>
              <a:t>Express possède déjà ces implémentations</a:t>
            </a:r>
          </a:p>
        </p:txBody>
      </p:sp>
      <p:sp>
        <p:nvSpPr>
          <p:cNvPr id="31" name="ZoneTexte 30">
            <a:extLst>
              <a:ext uri="{FF2B5EF4-FFF2-40B4-BE49-F238E27FC236}">
                <a16:creationId xmlns:a16="http://schemas.microsoft.com/office/drawing/2014/main" id="{7457656A-F488-4F27-AD46-806F0F9F5A6E}"/>
              </a:ext>
            </a:extLst>
          </p:cNvPr>
          <p:cNvSpPr txBox="1"/>
          <p:nvPr/>
        </p:nvSpPr>
        <p:spPr>
          <a:xfrm>
            <a:off x="1781908" y="0"/>
            <a:ext cx="10410092" cy="523220"/>
          </a:xfrm>
          <a:prstGeom prst="rect">
            <a:avLst/>
          </a:prstGeom>
          <a:noFill/>
        </p:spPr>
        <p:txBody>
          <a:bodyPr wrap="square" rtlCol="0">
            <a:spAutoFit/>
          </a:bodyPr>
          <a:lstStyle/>
          <a:p>
            <a:pPr algn="ctr"/>
            <a:r>
              <a:rPr lang="fr-FR" sz="2800" b="1" dirty="0"/>
              <a:t>Express</a:t>
            </a:r>
          </a:p>
        </p:txBody>
      </p:sp>
      <p:pic>
        <p:nvPicPr>
          <p:cNvPr id="2" name="Image 1">
            <a:extLst>
              <a:ext uri="{FF2B5EF4-FFF2-40B4-BE49-F238E27FC236}">
                <a16:creationId xmlns:a16="http://schemas.microsoft.com/office/drawing/2014/main" id="{87E02AFA-FE3D-4B01-9825-78125EA8C8FA}"/>
              </a:ext>
            </a:extLst>
          </p:cNvPr>
          <p:cNvPicPr>
            <a:picLocks noChangeAspect="1"/>
          </p:cNvPicPr>
          <p:nvPr/>
        </p:nvPicPr>
        <p:blipFill>
          <a:blip r:embed="rId2"/>
          <a:stretch>
            <a:fillRect/>
          </a:stretch>
        </p:blipFill>
        <p:spPr>
          <a:xfrm>
            <a:off x="5777948" y="3413715"/>
            <a:ext cx="6349575" cy="3053843"/>
          </a:xfrm>
          <a:prstGeom prst="rect">
            <a:avLst/>
          </a:prstGeom>
        </p:spPr>
      </p:pic>
      <p:pic>
        <p:nvPicPr>
          <p:cNvPr id="3" name="Image 2">
            <a:extLst>
              <a:ext uri="{FF2B5EF4-FFF2-40B4-BE49-F238E27FC236}">
                <a16:creationId xmlns:a16="http://schemas.microsoft.com/office/drawing/2014/main" id="{220062B6-7B19-4BE7-A16B-4A7EE55E03A7}"/>
              </a:ext>
            </a:extLst>
          </p:cNvPr>
          <p:cNvPicPr>
            <a:picLocks noChangeAspect="1"/>
          </p:cNvPicPr>
          <p:nvPr/>
        </p:nvPicPr>
        <p:blipFill>
          <a:blip r:embed="rId3"/>
          <a:stretch>
            <a:fillRect/>
          </a:stretch>
        </p:blipFill>
        <p:spPr>
          <a:xfrm>
            <a:off x="10234568" y="0"/>
            <a:ext cx="1957431" cy="1223394"/>
          </a:xfrm>
          <a:prstGeom prst="rect">
            <a:avLst/>
          </a:prstGeom>
        </p:spPr>
      </p:pic>
    </p:spTree>
    <p:extLst>
      <p:ext uri="{BB962C8B-B14F-4D97-AF65-F5344CB8AC3E}">
        <p14:creationId xmlns:p14="http://schemas.microsoft.com/office/powerpoint/2010/main" val="3563579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49237" y="1733452"/>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8" name="Rectangle 7">
            <a:extLst>
              <a:ext uri="{FF2B5EF4-FFF2-40B4-BE49-F238E27FC236}">
                <a16:creationId xmlns:a16="http://schemas.microsoft.com/office/drawing/2014/main" id="{283A0BBA-6F1D-4DA9-9B5C-1BAFFC0A9406}"/>
              </a:ext>
            </a:extLst>
          </p:cNvPr>
          <p:cNvSpPr/>
          <p:nvPr/>
        </p:nvSpPr>
        <p:spPr>
          <a:xfrm>
            <a:off x="1910862" y="755283"/>
            <a:ext cx="1028113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fr-FR" b="1" dirty="0"/>
              <a:t>Architecture</a:t>
            </a:r>
            <a:r>
              <a:rPr lang="fr-FR" dirty="0"/>
              <a:t> : </a:t>
            </a:r>
          </a:p>
        </p:txBody>
      </p:sp>
      <p:pic>
        <p:nvPicPr>
          <p:cNvPr id="9" name="Image 8">
            <a:extLst>
              <a:ext uri="{FF2B5EF4-FFF2-40B4-BE49-F238E27FC236}">
                <a16:creationId xmlns:a16="http://schemas.microsoft.com/office/drawing/2014/main" id="{370ACD26-D4BE-4A97-A8E8-9A702D818658}"/>
              </a:ext>
            </a:extLst>
          </p:cNvPr>
          <p:cNvPicPr>
            <a:picLocks noChangeAspect="1"/>
          </p:cNvPicPr>
          <p:nvPr/>
        </p:nvPicPr>
        <p:blipFill>
          <a:blip r:embed="rId2"/>
          <a:stretch>
            <a:fillRect/>
          </a:stretch>
        </p:blipFill>
        <p:spPr>
          <a:xfrm>
            <a:off x="1822194" y="1554057"/>
            <a:ext cx="4697875" cy="4844226"/>
          </a:xfrm>
          <a:prstGeom prst="rect">
            <a:avLst/>
          </a:prstGeom>
        </p:spPr>
      </p:pic>
      <p:sp>
        <p:nvSpPr>
          <p:cNvPr id="10" name="Rectangle 9">
            <a:extLst>
              <a:ext uri="{FF2B5EF4-FFF2-40B4-BE49-F238E27FC236}">
                <a16:creationId xmlns:a16="http://schemas.microsoft.com/office/drawing/2014/main" id="{71593567-F13F-4C28-B88A-1A3F9D5EA5B1}"/>
              </a:ext>
            </a:extLst>
          </p:cNvPr>
          <p:cNvSpPr/>
          <p:nvPr/>
        </p:nvSpPr>
        <p:spPr>
          <a:xfrm>
            <a:off x="8164451" y="4261869"/>
            <a:ext cx="3781472" cy="523220"/>
          </a:xfrm>
          <a:prstGeom prst="rect">
            <a:avLst/>
          </a:prstGeom>
        </p:spPr>
        <p:txBody>
          <a:bodyPr wrap="square">
            <a:spAutoFit/>
          </a:bodyPr>
          <a:lstStyle/>
          <a:p>
            <a:r>
              <a:rPr lang="fr-FR" sz="1400" b="1" i="1" dirty="0"/>
              <a:t>https://www.isnbreizh.fr/ixn/activity/p5jsServer/p5jserverHowTo/p5jserverHowTo.html</a:t>
            </a:r>
          </a:p>
        </p:txBody>
      </p:sp>
      <p:sp>
        <p:nvSpPr>
          <p:cNvPr id="12" name="Rectangle 11">
            <a:extLst>
              <a:ext uri="{FF2B5EF4-FFF2-40B4-BE49-F238E27FC236}">
                <a16:creationId xmlns:a16="http://schemas.microsoft.com/office/drawing/2014/main" id="{6DEB6868-FDC3-4108-A14A-C52056BAA193}"/>
              </a:ext>
            </a:extLst>
          </p:cNvPr>
          <p:cNvSpPr/>
          <p:nvPr/>
        </p:nvSpPr>
        <p:spPr>
          <a:xfrm>
            <a:off x="8122319" y="4924273"/>
            <a:ext cx="3781472" cy="954107"/>
          </a:xfrm>
          <a:prstGeom prst="rect">
            <a:avLst/>
          </a:prstGeom>
        </p:spPr>
        <p:txBody>
          <a:bodyPr wrap="square">
            <a:spAutoFit/>
          </a:bodyPr>
          <a:lstStyle/>
          <a:p>
            <a:r>
              <a:rPr lang="fr-FR" sz="1400" b="1" i="1" dirty="0"/>
              <a:t>http://miageprojet2.unice.fr/index.php?title=Intranet_de_Michel_Buffa/MBDS_2014-2015_Prise_de_contact_NodeJS_%2B_chat_%2B_mini_jeu_multi_participants</a:t>
            </a:r>
          </a:p>
        </p:txBody>
      </p:sp>
      <p:sp>
        <p:nvSpPr>
          <p:cNvPr id="31" name="ZoneTexte 30">
            <a:extLst>
              <a:ext uri="{FF2B5EF4-FFF2-40B4-BE49-F238E27FC236}">
                <a16:creationId xmlns:a16="http://schemas.microsoft.com/office/drawing/2014/main" id="{7457656A-F488-4F27-AD46-806F0F9F5A6E}"/>
              </a:ext>
            </a:extLst>
          </p:cNvPr>
          <p:cNvSpPr txBox="1"/>
          <p:nvPr/>
        </p:nvSpPr>
        <p:spPr>
          <a:xfrm>
            <a:off x="1781908" y="0"/>
            <a:ext cx="10410092" cy="461665"/>
          </a:xfrm>
          <a:prstGeom prst="rect">
            <a:avLst/>
          </a:prstGeom>
          <a:noFill/>
        </p:spPr>
        <p:txBody>
          <a:bodyPr wrap="square" rtlCol="0">
            <a:spAutoFit/>
          </a:bodyPr>
          <a:lstStyle/>
          <a:p>
            <a:pPr algn="ctr"/>
            <a:r>
              <a:rPr lang="fr-FR" sz="2400" b="1" dirty="0"/>
              <a:t>Socket.io</a:t>
            </a:r>
          </a:p>
        </p:txBody>
      </p:sp>
      <p:pic>
        <p:nvPicPr>
          <p:cNvPr id="1026" name="Picture 2" descr="RÃ©sultat de recherche d'images pour &quot;socket io&quot;">
            <a:extLst>
              <a:ext uri="{FF2B5EF4-FFF2-40B4-BE49-F238E27FC236}">
                <a16:creationId xmlns:a16="http://schemas.microsoft.com/office/drawing/2014/main" id="{F31E21F1-4A89-412F-9B33-9B39481FD9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27"/>
          <a:stretch/>
        </p:blipFill>
        <p:spPr bwMode="auto">
          <a:xfrm>
            <a:off x="5671930" y="657377"/>
            <a:ext cx="652007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14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60960" y="924560"/>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33" name="ZoneTexte 32">
            <a:extLst>
              <a:ext uri="{FF2B5EF4-FFF2-40B4-BE49-F238E27FC236}">
                <a16:creationId xmlns:a16="http://schemas.microsoft.com/office/drawing/2014/main" id="{225CFB8C-6797-436C-B565-52C106836CAC}"/>
              </a:ext>
            </a:extLst>
          </p:cNvPr>
          <p:cNvSpPr txBox="1"/>
          <p:nvPr/>
        </p:nvSpPr>
        <p:spPr>
          <a:xfrm>
            <a:off x="1781908" y="0"/>
            <a:ext cx="10410092" cy="461665"/>
          </a:xfrm>
          <a:prstGeom prst="rect">
            <a:avLst/>
          </a:prstGeom>
          <a:noFill/>
        </p:spPr>
        <p:txBody>
          <a:bodyPr wrap="square" rtlCol="0">
            <a:spAutoFit/>
          </a:bodyPr>
          <a:lstStyle/>
          <a:p>
            <a:pPr algn="ctr"/>
            <a:r>
              <a:rPr lang="fr-FR" sz="2400" b="1" dirty="0" err="1"/>
              <a:t>Getting</a:t>
            </a:r>
            <a:r>
              <a:rPr lang="fr-FR" sz="2400" b="1" dirty="0"/>
              <a:t> start </a:t>
            </a:r>
            <a:r>
              <a:rPr lang="fr-FR" sz="2400" b="1" dirty="0" err="1"/>
              <a:t>with</a:t>
            </a:r>
            <a:r>
              <a:rPr lang="fr-FR" sz="2400" b="1" dirty="0"/>
              <a:t> socket &amp; express</a:t>
            </a:r>
          </a:p>
        </p:txBody>
      </p:sp>
      <p:sp>
        <p:nvSpPr>
          <p:cNvPr id="24" name="ZoneTexte 23">
            <a:extLst>
              <a:ext uri="{FF2B5EF4-FFF2-40B4-BE49-F238E27FC236}">
                <a16:creationId xmlns:a16="http://schemas.microsoft.com/office/drawing/2014/main" id="{28F1164D-5BAD-4B3B-8522-D80A983E4EB7}"/>
              </a:ext>
            </a:extLst>
          </p:cNvPr>
          <p:cNvSpPr txBox="1"/>
          <p:nvPr/>
        </p:nvSpPr>
        <p:spPr>
          <a:xfrm>
            <a:off x="1781908" y="461665"/>
            <a:ext cx="5007297" cy="369332"/>
          </a:xfrm>
          <a:prstGeom prst="rect">
            <a:avLst/>
          </a:prstGeom>
          <a:noFill/>
        </p:spPr>
        <p:txBody>
          <a:bodyPr wrap="square" rtlCol="0">
            <a:spAutoFit/>
          </a:bodyPr>
          <a:lstStyle/>
          <a:p>
            <a:pPr marL="285750" indent="-285750">
              <a:buFont typeface="Arial" panose="020B0604020202020204" pitchFamily="34" charset="0"/>
              <a:buChar char="•"/>
            </a:pPr>
            <a:r>
              <a:rPr lang="fr-FR" b="1" dirty="0"/>
              <a:t>Code de fonctionnement Socket.io coté serveur</a:t>
            </a:r>
          </a:p>
        </p:txBody>
      </p:sp>
      <p:pic>
        <p:nvPicPr>
          <p:cNvPr id="2" name="Image 1">
            <a:extLst>
              <a:ext uri="{FF2B5EF4-FFF2-40B4-BE49-F238E27FC236}">
                <a16:creationId xmlns:a16="http://schemas.microsoft.com/office/drawing/2014/main" id="{4DEFACC0-1DD8-4DBB-8FCA-C30E3A089F68}"/>
              </a:ext>
            </a:extLst>
          </p:cNvPr>
          <p:cNvPicPr>
            <a:picLocks noChangeAspect="1"/>
          </p:cNvPicPr>
          <p:nvPr/>
        </p:nvPicPr>
        <p:blipFill>
          <a:blip r:embed="rId2"/>
          <a:stretch>
            <a:fillRect/>
          </a:stretch>
        </p:blipFill>
        <p:spPr>
          <a:xfrm>
            <a:off x="7073867" y="2396183"/>
            <a:ext cx="2733675" cy="1285875"/>
          </a:xfrm>
          <a:prstGeom prst="rect">
            <a:avLst/>
          </a:prstGeom>
        </p:spPr>
      </p:pic>
      <p:pic>
        <p:nvPicPr>
          <p:cNvPr id="3" name="Image 2">
            <a:extLst>
              <a:ext uri="{FF2B5EF4-FFF2-40B4-BE49-F238E27FC236}">
                <a16:creationId xmlns:a16="http://schemas.microsoft.com/office/drawing/2014/main" id="{4CD11A59-FAF6-42AA-9C28-D4629E7359E3}"/>
              </a:ext>
            </a:extLst>
          </p:cNvPr>
          <p:cNvPicPr>
            <a:picLocks noChangeAspect="1"/>
          </p:cNvPicPr>
          <p:nvPr/>
        </p:nvPicPr>
        <p:blipFill>
          <a:blip r:embed="rId3"/>
          <a:stretch>
            <a:fillRect/>
          </a:stretch>
        </p:blipFill>
        <p:spPr>
          <a:xfrm>
            <a:off x="1858154" y="836793"/>
            <a:ext cx="3676365" cy="4043268"/>
          </a:xfrm>
          <a:prstGeom prst="rect">
            <a:avLst/>
          </a:prstGeom>
        </p:spPr>
      </p:pic>
      <p:sp>
        <p:nvSpPr>
          <p:cNvPr id="21" name="ZoneTexte 20">
            <a:extLst>
              <a:ext uri="{FF2B5EF4-FFF2-40B4-BE49-F238E27FC236}">
                <a16:creationId xmlns:a16="http://schemas.microsoft.com/office/drawing/2014/main" id="{AFA62B89-FB3C-4D11-96A5-2F74B606550D}"/>
              </a:ext>
            </a:extLst>
          </p:cNvPr>
          <p:cNvSpPr txBox="1"/>
          <p:nvPr/>
        </p:nvSpPr>
        <p:spPr>
          <a:xfrm>
            <a:off x="6986954" y="461665"/>
            <a:ext cx="5007297" cy="369332"/>
          </a:xfrm>
          <a:prstGeom prst="rect">
            <a:avLst/>
          </a:prstGeom>
          <a:noFill/>
        </p:spPr>
        <p:txBody>
          <a:bodyPr wrap="square" rtlCol="0">
            <a:spAutoFit/>
          </a:bodyPr>
          <a:lstStyle/>
          <a:p>
            <a:pPr marL="285750" indent="-285750">
              <a:buFont typeface="Arial" panose="020B0604020202020204" pitchFamily="34" charset="0"/>
              <a:buChar char="•"/>
            </a:pPr>
            <a:r>
              <a:rPr lang="fr-FR" b="1" dirty="0"/>
              <a:t>Code de fonctionnement Express coté serveur</a:t>
            </a:r>
          </a:p>
        </p:txBody>
      </p:sp>
      <p:pic>
        <p:nvPicPr>
          <p:cNvPr id="5" name="Image 4">
            <a:extLst>
              <a:ext uri="{FF2B5EF4-FFF2-40B4-BE49-F238E27FC236}">
                <a16:creationId xmlns:a16="http://schemas.microsoft.com/office/drawing/2014/main" id="{ADACDC50-70CD-42DD-AF8D-6E8D969E2A18}"/>
              </a:ext>
            </a:extLst>
          </p:cNvPr>
          <p:cNvPicPr>
            <a:picLocks noChangeAspect="1"/>
          </p:cNvPicPr>
          <p:nvPr/>
        </p:nvPicPr>
        <p:blipFill>
          <a:blip r:embed="rId4"/>
          <a:stretch>
            <a:fillRect/>
          </a:stretch>
        </p:blipFill>
        <p:spPr>
          <a:xfrm>
            <a:off x="7073867" y="916305"/>
            <a:ext cx="5007297" cy="1283704"/>
          </a:xfrm>
          <a:prstGeom prst="rect">
            <a:avLst/>
          </a:prstGeom>
        </p:spPr>
      </p:pic>
      <p:sp>
        <p:nvSpPr>
          <p:cNvPr id="6" name="Rectangle 5">
            <a:extLst>
              <a:ext uri="{FF2B5EF4-FFF2-40B4-BE49-F238E27FC236}">
                <a16:creationId xmlns:a16="http://schemas.microsoft.com/office/drawing/2014/main" id="{8F7C4B3F-EFC2-440E-87A0-2D2279919A9B}"/>
              </a:ext>
            </a:extLst>
          </p:cNvPr>
          <p:cNvSpPr/>
          <p:nvPr/>
        </p:nvSpPr>
        <p:spPr>
          <a:xfrm>
            <a:off x="1781908" y="6029776"/>
            <a:ext cx="3238150" cy="430887"/>
          </a:xfrm>
          <a:prstGeom prst="rect">
            <a:avLst/>
          </a:prstGeom>
        </p:spPr>
        <p:txBody>
          <a:bodyPr wrap="square">
            <a:spAutoFit/>
          </a:bodyPr>
          <a:lstStyle/>
          <a:p>
            <a:r>
              <a:rPr lang="fr-FR" sz="1100" dirty="0"/>
              <a:t>https://stackoverflow.com/questions/15601703/difference-between-app-use-and-app-get-in-express-js</a:t>
            </a:r>
          </a:p>
        </p:txBody>
      </p:sp>
      <p:sp>
        <p:nvSpPr>
          <p:cNvPr id="7" name="ZoneTexte 6">
            <a:extLst>
              <a:ext uri="{FF2B5EF4-FFF2-40B4-BE49-F238E27FC236}">
                <a16:creationId xmlns:a16="http://schemas.microsoft.com/office/drawing/2014/main" id="{660A9B1A-D6E3-49A0-9823-19FE3D230B16}"/>
              </a:ext>
            </a:extLst>
          </p:cNvPr>
          <p:cNvSpPr txBox="1"/>
          <p:nvPr/>
        </p:nvSpPr>
        <p:spPr>
          <a:xfrm>
            <a:off x="1781908" y="5506556"/>
            <a:ext cx="3238150" cy="523220"/>
          </a:xfrm>
          <a:prstGeom prst="rect">
            <a:avLst/>
          </a:prstGeom>
          <a:noFill/>
        </p:spPr>
        <p:txBody>
          <a:bodyPr wrap="square" rtlCol="0">
            <a:spAutoFit/>
          </a:bodyPr>
          <a:lstStyle/>
          <a:p>
            <a:pPr marL="285750" indent="-285750">
              <a:buFont typeface="Arial" panose="020B0604020202020204" pitchFamily="34" charset="0"/>
              <a:buChar char="•"/>
            </a:pPr>
            <a:r>
              <a:rPr lang="fr-FR" sz="1400" dirty="0" err="1"/>
              <a:t>Difference</a:t>
            </a:r>
            <a:r>
              <a:rPr lang="fr-FR" sz="1400" dirty="0"/>
              <a:t> </a:t>
            </a:r>
            <a:r>
              <a:rPr lang="fr-FR" sz="1400" dirty="0" err="1"/>
              <a:t>between</a:t>
            </a:r>
            <a:r>
              <a:rPr lang="fr-FR" sz="1400" dirty="0"/>
              <a:t> express().use and express().</a:t>
            </a:r>
            <a:r>
              <a:rPr lang="fr-FR" sz="1400" dirty="0" err="1"/>
              <a:t>get</a:t>
            </a:r>
            <a:r>
              <a:rPr lang="fr-FR" sz="1400" dirty="0"/>
              <a:t>, express().post :</a:t>
            </a:r>
          </a:p>
        </p:txBody>
      </p:sp>
      <p:pic>
        <p:nvPicPr>
          <p:cNvPr id="8" name="Image 7">
            <a:extLst>
              <a:ext uri="{FF2B5EF4-FFF2-40B4-BE49-F238E27FC236}">
                <a16:creationId xmlns:a16="http://schemas.microsoft.com/office/drawing/2014/main" id="{F57289D7-8771-43EB-A5E7-3CB5324C8E67}"/>
              </a:ext>
            </a:extLst>
          </p:cNvPr>
          <p:cNvPicPr>
            <a:picLocks noChangeAspect="1"/>
          </p:cNvPicPr>
          <p:nvPr/>
        </p:nvPicPr>
        <p:blipFill>
          <a:blip r:embed="rId5"/>
          <a:stretch>
            <a:fillRect/>
          </a:stretch>
        </p:blipFill>
        <p:spPr>
          <a:xfrm>
            <a:off x="5791201" y="3804074"/>
            <a:ext cx="6411258" cy="1934431"/>
          </a:xfrm>
          <a:prstGeom prst="rect">
            <a:avLst/>
          </a:prstGeom>
        </p:spPr>
      </p:pic>
    </p:spTree>
    <p:extLst>
      <p:ext uri="{BB962C8B-B14F-4D97-AF65-F5344CB8AC3E}">
        <p14:creationId xmlns:p14="http://schemas.microsoft.com/office/powerpoint/2010/main" val="80285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60960" y="924560"/>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33" name="ZoneTexte 32">
            <a:extLst>
              <a:ext uri="{FF2B5EF4-FFF2-40B4-BE49-F238E27FC236}">
                <a16:creationId xmlns:a16="http://schemas.microsoft.com/office/drawing/2014/main" id="{225CFB8C-6797-436C-B565-52C106836CAC}"/>
              </a:ext>
            </a:extLst>
          </p:cNvPr>
          <p:cNvSpPr txBox="1"/>
          <p:nvPr/>
        </p:nvSpPr>
        <p:spPr>
          <a:xfrm>
            <a:off x="1781908" y="0"/>
            <a:ext cx="10410092" cy="461665"/>
          </a:xfrm>
          <a:prstGeom prst="rect">
            <a:avLst/>
          </a:prstGeom>
          <a:noFill/>
        </p:spPr>
        <p:txBody>
          <a:bodyPr wrap="square" rtlCol="0">
            <a:spAutoFit/>
          </a:bodyPr>
          <a:lstStyle/>
          <a:p>
            <a:pPr algn="ctr"/>
            <a:r>
              <a:rPr lang="fr-FR" sz="2400" b="1" dirty="0"/>
              <a:t>Exemple de fonctionnement</a:t>
            </a:r>
          </a:p>
        </p:txBody>
      </p:sp>
      <p:sp>
        <p:nvSpPr>
          <p:cNvPr id="24" name="ZoneTexte 23">
            <a:extLst>
              <a:ext uri="{FF2B5EF4-FFF2-40B4-BE49-F238E27FC236}">
                <a16:creationId xmlns:a16="http://schemas.microsoft.com/office/drawing/2014/main" id="{28F1164D-5BAD-4B3B-8522-D80A983E4EB7}"/>
              </a:ext>
            </a:extLst>
          </p:cNvPr>
          <p:cNvSpPr txBox="1"/>
          <p:nvPr/>
        </p:nvSpPr>
        <p:spPr>
          <a:xfrm>
            <a:off x="1781908" y="996767"/>
            <a:ext cx="5007297" cy="369332"/>
          </a:xfrm>
          <a:prstGeom prst="rect">
            <a:avLst/>
          </a:prstGeom>
          <a:noFill/>
        </p:spPr>
        <p:txBody>
          <a:bodyPr wrap="square" rtlCol="0">
            <a:spAutoFit/>
          </a:bodyPr>
          <a:lstStyle/>
          <a:p>
            <a:pPr marL="285750" indent="-285750">
              <a:buFont typeface="Arial" panose="020B0604020202020204" pitchFamily="34" charset="0"/>
              <a:buChar char="•"/>
            </a:pPr>
            <a:r>
              <a:rPr lang="fr-FR" b="1" dirty="0"/>
              <a:t>Code de fonctionnement Socket.io coté client</a:t>
            </a:r>
          </a:p>
        </p:txBody>
      </p:sp>
      <p:sp>
        <p:nvSpPr>
          <p:cNvPr id="21" name="ZoneTexte 20">
            <a:extLst>
              <a:ext uri="{FF2B5EF4-FFF2-40B4-BE49-F238E27FC236}">
                <a16:creationId xmlns:a16="http://schemas.microsoft.com/office/drawing/2014/main" id="{AFA62B89-FB3C-4D11-96A5-2F74B606550D}"/>
              </a:ext>
            </a:extLst>
          </p:cNvPr>
          <p:cNvSpPr txBox="1"/>
          <p:nvPr/>
        </p:nvSpPr>
        <p:spPr>
          <a:xfrm>
            <a:off x="6986954" y="996767"/>
            <a:ext cx="5007297" cy="646331"/>
          </a:xfrm>
          <a:prstGeom prst="rect">
            <a:avLst/>
          </a:prstGeom>
          <a:noFill/>
        </p:spPr>
        <p:txBody>
          <a:bodyPr wrap="square" rtlCol="0">
            <a:spAutoFit/>
          </a:bodyPr>
          <a:lstStyle/>
          <a:p>
            <a:pPr marL="285750" indent="-285750">
              <a:buFont typeface="Arial" panose="020B0604020202020204" pitchFamily="34" charset="0"/>
              <a:buChar char="•"/>
            </a:pPr>
            <a:r>
              <a:rPr lang="fr-FR" b="1" dirty="0"/>
              <a:t>Code de fonctionnement Socket.io avec express coté serveur </a:t>
            </a:r>
          </a:p>
        </p:txBody>
      </p:sp>
      <p:pic>
        <p:nvPicPr>
          <p:cNvPr id="8" name="Image 7">
            <a:extLst>
              <a:ext uri="{FF2B5EF4-FFF2-40B4-BE49-F238E27FC236}">
                <a16:creationId xmlns:a16="http://schemas.microsoft.com/office/drawing/2014/main" id="{6BF5608B-2805-407A-91E3-B5FDC88FF71A}"/>
              </a:ext>
            </a:extLst>
          </p:cNvPr>
          <p:cNvPicPr>
            <a:picLocks noChangeAspect="1"/>
          </p:cNvPicPr>
          <p:nvPr/>
        </p:nvPicPr>
        <p:blipFill>
          <a:blip r:embed="rId2"/>
          <a:stretch>
            <a:fillRect/>
          </a:stretch>
        </p:blipFill>
        <p:spPr>
          <a:xfrm>
            <a:off x="1988605" y="1508702"/>
            <a:ext cx="4800600" cy="1771650"/>
          </a:xfrm>
          <a:prstGeom prst="rect">
            <a:avLst/>
          </a:prstGeom>
        </p:spPr>
      </p:pic>
      <p:pic>
        <p:nvPicPr>
          <p:cNvPr id="9" name="Image 8">
            <a:extLst>
              <a:ext uri="{FF2B5EF4-FFF2-40B4-BE49-F238E27FC236}">
                <a16:creationId xmlns:a16="http://schemas.microsoft.com/office/drawing/2014/main" id="{1BE1F5B2-DA90-4C42-AB12-08E0ED97255D}"/>
              </a:ext>
            </a:extLst>
          </p:cNvPr>
          <p:cNvPicPr>
            <a:picLocks noChangeAspect="1"/>
          </p:cNvPicPr>
          <p:nvPr/>
        </p:nvPicPr>
        <p:blipFill>
          <a:blip r:embed="rId3"/>
          <a:stretch>
            <a:fillRect/>
          </a:stretch>
        </p:blipFill>
        <p:spPr>
          <a:xfrm>
            <a:off x="7496175" y="1680937"/>
            <a:ext cx="4695825" cy="3648075"/>
          </a:xfrm>
          <a:prstGeom prst="rect">
            <a:avLst/>
          </a:prstGeom>
        </p:spPr>
      </p:pic>
    </p:spTree>
    <p:extLst>
      <p:ext uri="{BB962C8B-B14F-4D97-AF65-F5344CB8AC3E}">
        <p14:creationId xmlns:p14="http://schemas.microsoft.com/office/powerpoint/2010/main" val="240794184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3451</TotalTime>
  <Words>797</Words>
  <Application>Microsoft Office PowerPoint</Application>
  <PresentationFormat>Grand écran</PresentationFormat>
  <Paragraphs>153</Paragraphs>
  <Slides>20</Slides>
  <Notes>0</Notes>
  <HiddenSlides>0</HiddenSlides>
  <MMClips>0</MMClips>
  <ScaleCrop>false</ScaleCrop>
  <HeadingPairs>
    <vt:vector size="6" baseType="variant">
      <vt:variant>
        <vt:lpstr>Polices utilisées</vt:lpstr>
      </vt:variant>
      <vt:variant>
        <vt:i4>6</vt:i4>
      </vt:variant>
      <vt:variant>
        <vt:lpstr>Thème</vt:lpstr>
      </vt:variant>
      <vt:variant>
        <vt:i4>4</vt:i4>
      </vt:variant>
      <vt:variant>
        <vt:lpstr>Titres des diapositives</vt:lpstr>
      </vt:variant>
      <vt:variant>
        <vt:i4>20</vt:i4>
      </vt:variant>
    </vt:vector>
  </HeadingPairs>
  <TitlesOfParts>
    <vt:vector size="30" baseType="lpstr">
      <vt:lpstr>Arial</vt:lpstr>
      <vt:lpstr>Arial</vt:lpstr>
      <vt:lpstr>Calibri</vt:lpstr>
      <vt:lpstr>Calibri Light</vt:lpstr>
      <vt:lpstr>Cambria</vt:lpstr>
      <vt:lpstr>Wingdings</vt:lpstr>
      <vt:lpstr>Thème Office</vt:lpstr>
      <vt:lpstr>1_Thème Office</vt:lpstr>
      <vt:lpstr>Conception personnalisée</vt:lpstr>
      <vt:lpstr>2_Thème Office</vt:lpstr>
      <vt:lpstr>J -5</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axel kirk</dc:creator>
  <cp:lastModifiedBy>Thibaud Demijolla</cp:lastModifiedBy>
  <cp:revision>86</cp:revision>
  <dcterms:created xsi:type="dcterms:W3CDTF">2018-11-19T06:46:29Z</dcterms:created>
  <dcterms:modified xsi:type="dcterms:W3CDTF">2018-12-06T07:53:43Z</dcterms:modified>
</cp:coreProperties>
</file>